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94" r:id="rId2"/>
    <p:sldId id="295" r:id="rId3"/>
    <p:sldId id="328" r:id="rId4"/>
    <p:sldId id="324" r:id="rId5"/>
    <p:sldId id="304" r:id="rId6"/>
    <p:sldId id="308" r:id="rId7"/>
    <p:sldId id="309" r:id="rId8"/>
    <p:sldId id="329" r:id="rId9"/>
    <p:sldId id="332" r:id="rId10"/>
    <p:sldId id="333" r:id="rId11"/>
    <p:sldId id="335" r:id="rId12"/>
    <p:sldId id="322" r:id="rId13"/>
    <p:sldId id="320" r:id="rId14"/>
    <p:sldId id="326" r:id="rId15"/>
    <p:sldId id="323" r:id="rId16"/>
    <p:sldId id="331" r:id="rId17"/>
    <p:sldId id="336" r:id="rId18"/>
    <p:sldId id="330" r:id="rId19"/>
  </p:sldIdLst>
  <p:sldSz cx="9144000" cy="6858000" type="screen4x3"/>
  <p:notesSz cx="9144000" cy="6858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맑은 고딕" panose="020B0503020000020004" pitchFamily="50" charset="-127"/>
      <p:regular r:id="rId25"/>
      <p:bold r:id="rId26"/>
    </p:embeddedFont>
    <p:embeddedFont>
      <p:font typeface="배달의민족 주아" panose="02020603020101020101" pitchFamily="18" charset="-127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2A1568D-D693-45BF-8CAA-4656C853AA55}">
          <p14:sldIdLst>
            <p14:sldId id="294"/>
            <p14:sldId id="295"/>
            <p14:sldId id="328"/>
            <p14:sldId id="324"/>
            <p14:sldId id="304"/>
            <p14:sldId id="308"/>
            <p14:sldId id="309"/>
            <p14:sldId id="329"/>
            <p14:sldId id="332"/>
            <p14:sldId id="333"/>
            <p14:sldId id="335"/>
            <p14:sldId id="322"/>
            <p14:sldId id="320"/>
            <p14:sldId id="326"/>
            <p14:sldId id="323"/>
            <p14:sldId id="331"/>
            <p14:sldId id="336"/>
            <p14:sldId id="3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Y" initials="J" lastIdx="48" clrIdx="0">
    <p:extLst>
      <p:ext uri="{19B8F6BF-5375-455C-9EA6-DF929625EA0E}">
        <p15:presenceInfo xmlns:p15="http://schemas.microsoft.com/office/powerpoint/2012/main" userId="96678518de179b7d" providerId="Windows Live"/>
      </p:ext>
    </p:extLst>
  </p:cmAuthor>
  <p:cmAuthor id="2" name="Windows 사용자" initials="W사" lastIdx="13" clrIdx="1">
    <p:extLst>
      <p:ext uri="{19B8F6BF-5375-455C-9EA6-DF929625EA0E}">
        <p15:presenceInfo xmlns:p15="http://schemas.microsoft.com/office/powerpoint/2012/main" userId="Windows 사용자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EFE"/>
    <a:srgbClr val="535353"/>
    <a:srgbClr val="343434"/>
    <a:srgbClr val="212121"/>
    <a:srgbClr val="F6F6F6"/>
    <a:srgbClr val="141414"/>
    <a:srgbClr val="4F80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3" autoAdjust="0"/>
    <p:restoredTop sz="73561" autoAdjust="0"/>
  </p:normalViewPr>
  <p:slideViewPr>
    <p:cSldViewPr>
      <p:cViewPr varScale="1">
        <p:scale>
          <a:sx n="63" d="100"/>
          <a:sy n="63" d="100"/>
        </p:scale>
        <p:origin x="1565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2064" y="5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7-19T21:39:30.787" idx="7">
    <p:pos x="10" y="10"/>
    <p:text>- 강남과 강북지역의 공동주택단지 생활환경 비교 평가 연구
- 스타벅스 효과가 인근 표준지공시지가에 미치는 영향에 대한 연구 
-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1BE92C-226B-4584-8599-DBCDD753218F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7F957-B6BE-4959-AA38-815D1BA6F8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795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안녕하세요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5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조 문과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향기 발표를 맡은 강주영입니다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 조는 </a:t>
            </a:r>
            <a:r>
              <a:rPr lang="ko-KR" altLang="en-US" sz="12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내의 고가 및 저가형 카페의 입점 분석을 통한 지역 불균형 탐구</a:t>
            </a:r>
            <a:r>
              <a:rPr lang="ko-KR" altLang="en-US" sz="1200" kern="12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라는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주제로 프로젝트를 진행하였습니다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2407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지금 앞에서는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와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를 함께 데이터를 돌렸었는데 이번에는 각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지역별로 카페와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피쳐들의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상관관계를 살펴 보겠습니다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. 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참고로 이 데이터는 앞의 데이터에서 </a:t>
            </a:r>
            <a:r>
              <a:rPr lang="en-US" altLang="ko-KR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rfe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를 통해 추출된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피쳐와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60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여개의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적은 데이터를 갖고 상관관계를 돌렸기 때문에 상관계수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0.6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을 기준으로 관계의 정도를 분석하였습니다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. 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3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구와 달리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동북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4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구에서는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고가형과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저가형 카페의 점포수가 서로 높은 상관관계를 가지는 것을 보아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서로의 점포 수가 비슷한 수준임을 알 수 있었습니다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.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또한 대중교통의 경우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3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구와 달리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동북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4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구에서는 저가형 카페가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고가형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카페 근처의 버스정류장과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그리고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고가형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카페가 저가형 카페 근처의 버스 정류장과 높은 상관관계를 보이고 있었습니다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.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이를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네이버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지도로 확인해보니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실제로 동북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4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구의 경우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스타벅스와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같은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고가형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카페와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메가커피와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같은 저가형 카페가 서로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160m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정도로 가까운 거리에 위치해 있었습니다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.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이를 통해 동북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4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구는 대중교통을 중심으로 저가형 카페와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고가형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카페가 서로 밀접하게 연관되어 있음을 추측하였습니다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. 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유동인구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유동인구와 카페 간의 상관관계는 강남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3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구에서는 뚜렷하게 보이지 않으나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그에 비해 동북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4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구는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에 비해 유동인구와 상관관계가 크다는 것을 알 수 있다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. 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7112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None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면적 당 거래금액과는 모든 지역에서 카페의 개수와 상관관계 낮았습니다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. 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443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이렇게 앞에서부터 </a:t>
            </a:r>
            <a: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~</a:t>
            </a: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차이와 관계들을 살펴 보았습니다</a:t>
            </a:r>
            <a: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. </a:t>
            </a:r>
          </a:p>
          <a:p>
            <a:pPr marL="7112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None/>
              <a:tabLst>
                <a:tab pos="358775" algn="l"/>
              </a:tabLst>
              <a:defRPr/>
            </a:pP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이를 통해서 기대할 수 있는 효과는 카페 가격 정책 별 </a:t>
            </a:r>
            <a:r>
              <a:rPr lang="ko-KR" altLang="en-US" spc="-65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입점을</a:t>
            </a: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어떻게 하는 것이 좋을지 제안할 수 있으며</a:t>
            </a:r>
            <a:endParaRPr lang="en-US" altLang="ko-KR" dirty="0">
              <a:solidFill>
                <a:srgbClr val="00B0F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en-US" altLang="ko-KR" dirty="0">
              <a:solidFill>
                <a:srgbClr val="00B0F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두 번째 기대효과는 아래의 그래프를 보면서 말씀 드리겠습니다</a:t>
            </a:r>
            <a: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. 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앞에서 보셨다시피 동북</a:t>
            </a:r>
            <a: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4</a:t>
            </a: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구에 비해 강남</a:t>
            </a:r>
            <a: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3</a:t>
            </a: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구에서</a:t>
            </a:r>
            <a:r>
              <a:rPr lang="ko-KR" altLang="en-US" dirty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err="1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고가형</a:t>
            </a:r>
            <a:r>
              <a:rPr lang="ko-KR" altLang="en-US" dirty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카페의 개수가 약 </a:t>
            </a:r>
            <a:r>
              <a:rPr lang="en-US" altLang="ko-KR" dirty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</a:t>
            </a:r>
            <a:r>
              <a:rPr lang="ko-KR" altLang="en-US" dirty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배의 차이가 나는 것을 확인하였습니다</a:t>
            </a:r>
            <a:r>
              <a:rPr lang="en-US" altLang="ko-KR" dirty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dirty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이를 통해 </a:t>
            </a:r>
            <a:r>
              <a:rPr lang="en-US" altLang="ko-KR" dirty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G3, </a:t>
            </a:r>
            <a:r>
              <a:rPr lang="ko-KR" altLang="en-US" dirty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강남</a:t>
            </a:r>
            <a:r>
              <a:rPr lang="en-US" altLang="ko-KR" dirty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dirty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구에서 소비여력이 더 많은 것을 추측할 수 있으며 또한 생활편의시설이 잘 갖추어진 것을 볼 수 있었습니다</a:t>
            </a:r>
            <a:r>
              <a:rPr lang="en-US" altLang="ko-KR" dirty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dirty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이를 통해 서울시 내의 지역간 경제적 불균형 뿐만 아니라 문화공간이자 생활편의시설인 카페의 차이로 삶의 질적 불균형을 인식할 수 있었습니다</a:t>
            </a:r>
            <a:r>
              <a:rPr lang="en-US" altLang="ko-KR" dirty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en-US" altLang="ko-KR" dirty="0">
              <a:solidFill>
                <a:srgbClr val="00B0F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dirty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이를 통해 정부에 지역 간 부의 균형 잡힌 발전을 위한 개발정책의 필요성을 제안할 수 있으며 추가로 두 지역 간의 삶의 질적 불균형 해소를 위해 </a:t>
            </a:r>
            <a:r>
              <a:rPr lang="en-US" altLang="ko-KR" dirty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</a:t>
            </a:r>
            <a:r>
              <a:rPr lang="ko-KR" altLang="en-US" dirty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동북 </a:t>
            </a:r>
            <a:r>
              <a:rPr lang="en-US" altLang="ko-KR" dirty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r>
              <a:rPr lang="ko-KR" altLang="en-US" dirty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 내</a:t>
            </a:r>
            <a:r>
              <a:rPr lang="en-US" altLang="ko-KR" dirty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</a:t>
            </a:r>
            <a:r>
              <a:rPr lang="ko-KR" altLang="en-US" dirty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공동 편의시설인 도서관 및 공원</a:t>
            </a:r>
            <a:r>
              <a:rPr lang="ko-KR" altLang="en-US" baseline="0" dirty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등을 제공할 것을 제안할 수 있을 것 같습니다</a:t>
            </a:r>
            <a:r>
              <a:rPr lang="en-US" altLang="ko-KR" baseline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endParaRPr lang="en-US" altLang="ko-KR" dirty="0">
              <a:solidFill>
                <a:srgbClr val="00B0F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en-US" altLang="ko-KR" dirty="0">
              <a:solidFill>
                <a:srgbClr val="00B0F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863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2570" marR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dirty="0"/>
              <a:t>연구모형에 영향을 미칠 수 있는 여러 가지 요소들을 고려하지 못 하였으며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br>
              <a:rPr lang="en-US" altLang="ko-KR" baseline="0" dirty="0"/>
            </a:br>
            <a:r>
              <a:rPr lang="ko-KR" altLang="en-US" baseline="0" dirty="0"/>
              <a:t>연구 모형을 다른 지역에 확장하여 적용하지 못한 점이 아쉬웠습니다</a:t>
            </a:r>
            <a:r>
              <a:rPr lang="en-US" altLang="ko-KR" baseline="0" dirty="0"/>
              <a:t>. </a:t>
            </a:r>
            <a:r>
              <a:rPr lang="ko-KR" altLang="en-US" dirty="0"/>
              <a:t> </a:t>
            </a:r>
            <a:endParaRPr lang="en-US" altLang="ko-KR" dirty="0"/>
          </a:p>
          <a:p>
            <a:pPr marL="242570" marR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endParaRPr lang="en-US" altLang="ko-KR" dirty="0"/>
          </a:p>
          <a:p>
            <a:pPr marL="242570" marR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dirty="0"/>
              <a:t>또한 유동인구에서 송파구의 놀 거리가 밀집되어 있다는 이질적 특성을 고려하지 못하여 유동인구를 잘 활용하지 못한 점이 아쉬웠습니다</a:t>
            </a:r>
            <a:r>
              <a:rPr lang="en-US" altLang="ko-KR" dirty="0"/>
              <a:t>. 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579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2570" indent="-1714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baseline="0" dirty="0"/>
              <a:t>저희 조의 공통적인 후기이며 느낀 점은 </a:t>
            </a:r>
            <a:br>
              <a:rPr lang="en-US" altLang="ko-KR" baseline="0" dirty="0"/>
            </a:br>
            <a:r>
              <a:rPr lang="ko-KR" altLang="en-US" baseline="0" dirty="0"/>
              <a:t>데이터를 갖고 프로젝트를 돌리는 것이 처음이다 보니깐 미숙한 부분이 많았으나 팀원들의 열정과 화합을 통해 프로젝트에 재미있게 참여하여 상관관계와 기대효과 등 결과를 이끌어 낼 수 있었습니다</a:t>
            </a:r>
            <a:r>
              <a:rPr lang="en-US" altLang="ko-KR" baseline="0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664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477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010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112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0109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0761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112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956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발표는 전반적인 프로젝트 개요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전처리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과정 및 분석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그리고 기대효과와 후기 순으로 진행하겠습니다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350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프로젝트 개요입니다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 조는 </a:t>
            </a:r>
            <a:r>
              <a:rPr lang="ko-KR" altLang="en-US" sz="18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내의 고가 및 저가형 카페의 입점 분석</a:t>
            </a:r>
            <a:r>
              <a:rPr lang="ko-KR" altLang="en-US" sz="1800" kern="1200" spc="15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이라는 </a:t>
            </a:r>
            <a:r>
              <a:rPr lang="ko-KR" altLang="ko-KR" sz="1800" kern="100" dirty="0"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주제로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진행하였습니다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유현준 교수님의 신문 사설에서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서울은 돈 많으면 스타벅스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적으면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빽다방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부자와 가난한 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한 공간 있을 가능성 낮아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”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라는 글을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빽다방과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같은 저가형 카페와 스타벅스나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폴바셋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같은 고가형 카페를 통해 지역 간 불균형이 존재하는지 확인해볼 수 있지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않을까라는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생각을 하게 되었습니다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en-US" altLang="ko-KR" dirty="0"/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dirty="0"/>
              <a:t>실제로 서울시 집값도 자치구 별로 격차가 컸으며</a:t>
            </a:r>
            <a:r>
              <a:rPr lang="en-US" altLang="ko-KR" dirty="0"/>
              <a:t>, </a:t>
            </a:r>
            <a:r>
              <a:rPr lang="ko-KR" altLang="en-US" dirty="0"/>
              <a:t>카페와 같은 생활편의시설로 지역 간 불균형을 판단할 수 있다는 연구를 보고 관련한 주제로 프로젝트를 진행하게 되었습니다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968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저희는 데이터 범위를 서울시 중에서도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지역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간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불균형을 확실하게 보여줄 수 있는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자치구를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선정하기 위해 강남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서초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송파가 속한 강남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구와 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강북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노원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도봉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성북구가 속한 동북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구로 선정하였습니다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선정 배경은 기존의 스타벅스 효과의 서울시 공시지가에 대한 영향에 대한 연구에서 강남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구로 강남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서초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송파와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동북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구로 강북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노원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도봉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성북으로 선정해서 보았으며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특히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동북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구는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정부의 도시재생활성화계획 자치구에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해당하여 선정하게 되었습니다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112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076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다음은 데이터 수집 및 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처리 과정입니다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저희는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아파트 매매가격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상권정보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유동인구 수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지하철 역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및 버스 정류장 정보를 수집하였으며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데이터를 통하여 각각 면적당 거래금액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카페와 지하철역 간의 거리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카페 반경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160M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내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버스정류ㅜ장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개수라는 파생변수를 생성하였습니다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각각의 데이터를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전처리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하기 위하여 전반적으로 이상치 및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결측치를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제거하였으며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 별 평균치를 계산하였습니다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또한 강남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구와 고가형 카페를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1,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동북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구와 저가형 카페를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0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으로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엔코딩함으로써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더 고가에 해당하는 항목을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설정하였습니다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899920" lvl="4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235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112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r>
              <a:rPr lang="ko-KR" altLang="en-US" dirty="0"/>
              <a:t>저희는 앞서 말씀드린 데이터 </a:t>
            </a:r>
            <a:r>
              <a:rPr lang="en-US" altLang="ko-KR" dirty="0"/>
              <a:t>features</a:t>
            </a:r>
            <a:r>
              <a:rPr lang="ko-KR" altLang="en-US" dirty="0"/>
              <a:t>를 추출하여 위와 같은 데이터 모델을 만들었습니다</a:t>
            </a:r>
            <a:r>
              <a:rPr lang="en-US" altLang="ko-KR" dirty="0"/>
              <a:t>.</a:t>
            </a:r>
          </a:p>
          <a:p>
            <a:pPr marL="7112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endParaRPr lang="en-US" altLang="ko-KR" dirty="0"/>
          </a:p>
          <a:p>
            <a:pPr marL="7112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r>
              <a:rPr lang="ko-KR" altLang="en-US" dirty="0"/>
              <a:t>저희는 두 가지의 </a:t>
            </a:r>
            <a:r>
              <a:rPr lang="en-US" altLang="ko-KR" dirty="0"/>
              <a:t>target </a:t>
            </a:r>
            <a:r>
              <a:rPr lang="ko-KR" altLang="en-US" dirty="0"/>
              <a:t>변수를 설정하여 분석하였는데요</a:t>
            </a:r>
            <a:r>
              <a:rPr lang="en-US" altLang="ko-KR" dirty="0"/>
              <a:t>, </a:t>
            </a:r>
          </a:p>
          <a:p>
            <a:pPr marL="7112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endParaRPr lang="en-US" altLang="ko-KR" dirty="0"/>
          </a:p>
          <a:p>
            <a:pPr marL="7112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r>
              <a:rPr lang="ko-KR" altLang="en-US" dirty="0"/>
              <a:t>한번은 저가형 및 고가형 카페로</a:t>
            </a:r>
            <a:r>
              <a:rPr lang="en-US" altLang="ko-KR" dirty="0"/>
              <a:t>, </a:t>
            </a:r>
            <a:r>
              <a:rPr lang="ko-KR" altLang="en-US" dirty="0"/>
              <a:t>다른 한번은 구로 설정하여</a:t>
            </a:r>
            <a:r>
              <a:rPr lang="en-US" altLang="ko-KR" dirty="0"/>
              <a:t>, </a:t>
            </a:r>
            <a:r>
              <a:rPr lang="ko-KR" altLang="en-US" dirty="0"/>
              <a:t>각각의 </a:t>
            </a:r>
            <a:r>
              <a:rPr lang="en-US" altLang="ko-KR" dirty="0"/>
              <a:t>feature</a:t>
            </a:r>
            <a:r>
              <a:rPr lang="ko-KR" altLang="en-US" dirty="0"/>
              <a:t>와 타겟 변수의 상관관계에 차이가 있는지 보고자 하였습니다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235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저희가 선정한 자치구 간 저가형 및 고가형 카페 분포를 보기 위하여 여러가지 형태의 그래프로 표현하였습니다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위에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있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서울시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그래프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위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쪽이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동북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랫쪽이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강남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 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보라색에 가까울수록 카페 점포수가 많은 것을 의미합니다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고가형 카페의 경우에는 강남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구가 동북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구에 비해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10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배 정도 많이 있어 차이가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메우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컸지만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저가형 카페의 개수는 두 지역 간 비슷한 수치를 보였습니다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235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카페 데이터를 기반으로 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word cloud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보시면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전체 서울시 카페 중 역시 스타벅스가 제일 많으며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위치는 대부분 강남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구에 위치해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있는 것을 발견할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63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baseline="0" dirty="0"/>
              <a:t>네</a:t>
            </a:r>
            <a:r>
              <a:rPr lang="en-US" altLang="ko-KR" baseline="0" dirty="0"/>
              <a:t>, </a:t>
            </a:r>
            <a:r>
              <a:rPr lang="ko-KR" altLang="en-US" baseline="0" dirty="0"/>
              <a:t>앞에서 주영님께서 발표해주신 시각화된 상관관계들을 지금부</a:t>
            </a:r>
            <a:r>
              <a:rPr lang="ko-KR" altLang="en-US" dirty="0"/>
              <a:t>터는 실질적으로 데이터의 </a:t>
            </a:r>
            <a:r>
              <a:rPr lang="en-US" altLang="ko-KR" dirty="0"/>
              <a:t>correlation </a:t>
            </a:r>
            <a:r>
              <a:rPr lang="ko-KR" altLang="en-US" dirty="0"/>
              <a:t>상관계수들을 통해서 조금 더 구체적으로 비교해보도록 하겠습니다</a:t>
            </a:r>
            <a:r>
              <a:rPr lang="en-US" altLang="ko-KR" dirty="0"/>
              <a:t>. 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en-US" altLang="ko-KR" baseline="0" dirty="0"/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baseline="0" dirty="0"/>
              <a:t>지금 보시는 상관관계는 자치구 </a:t>
            </a:r>
            <a:r>
              <a:rPr lang="en-US" altLang="ko-KR" baseline="0" dirty="0"/>
              <a:t>D4, G3</a:t>
            </a:r>
            <a:r>
              <a:rPr lang="ko-KR" altLang="en-US" baseline="0" dirty="0"/>
              <a:t> 그리고 저가</a:t>
            </a:r>
            <a:r>
              <a:rPr lang="en-US" altLang="ko-KR" baseline="0" dirty="0"/>
              <a:t>, </a:t>
            </a:r>
            <a:r>
              <a:rPr lang="ko-KR" altLang="en-US" baseline="0" dirty="0"/>
              <a:t>고가의 카페전략</a:t>
            </a:r>
            <a:r>
              <a:rPr lang="en-US" altLang="ko-KR" baseline="0" dirty="0"/>
              <a:t> </a:t>
            </a:r>
            <a:r>
              <a:rPr lang="ko-KR" altLang="en-US" baseline="0" dirty="0"/>
              <a:t>관련된 모든 데이터를 사용하여 </a:t>
            </a:r>
            <a:r>
              <a:rPr lang="en-US" altLang="ko-KR" baseline="0" dirty="0"/>
              <a:t>1200</a:t>
            </a:r>
            <a:r>
              <a:rPr lang="ko-KR" altLang="en-US" baseline="0" dirty="0"/>
              <a:t>개 이상의 많은 데이터를 기반으로 상관관계를 돌렸는데요</a:t>
            </a:r>
            <a:r>
              <a:rPr lang="en-US" altLang="ko-KR" baseline="0" dirty="0"/>
              <a:t>,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baseline="0" dirty="0"/>
              <a:t>이렇게 많은 데이터를 기준으로 돌릴 경우 상관계수가 </a:t>
            </a:r>
            <a:r>
              <a:rPr lang="en-US" altLang="ko-KR" baseline="0" dirty="0"/>
              <a:t>0.35</a:t>
            </a:r>
            <a:r>
              <a:rPr lang="ko-KR" altLang="en-US" baseline="0" dirty="0"/>
              <a:t>이상도 충분히 상관관계를 보여줄 수 있다</a:t>
            </a:r>
            <a:r>
              <a:rPr lang="en-US" altLang="ko-KR" baseline="0" dirty="0"/>
              <a:t>..</a:t>
            </a:r>
            <a:r>
              <a:rPr lang="ko-KR" altLang="en-US" baseline="0" dirty="0"/>
              <a:t>라고 강사님께서 피드백을 해주셔서</a:t>
            </a:r>
            <a:br>
              <a:rPr lang="en-US" altLang="ko-KR" baseline="0" dirty="0"/>
            </a:br>
            <a:r>
              <a:rPr lang="en-US" altLang="ko-KR" baseline="0" dirty="0"/>
              <a:t>0.35 </a:t>
            </a:r>
            <a:r>
              <a:rPr lang="ko-KR" altLang="en-US" baseline="0" dirty="0"/>
              <a:t>이상의 유의미한 상관관계를 다 체크해보았습니다</a:t>
            </a:r>
            <a:r>
              <a:rPr lang="en-US" altLang="ko-KR" baseline="0" dirty="0"/>
              <a:t>. 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en-US" altLang="ko-KR" dirty="0"/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dirty="0"/>
              <a:t>어</a:t>
            </a:r>
            <a:r>
              <a:rPr lang="en-US" altLang="ko-KR" dirty="0"/>
              <a:t>.. </a:t>
            </a:r>
            <a:r>
              <a:rPr lang="ko-KR" altLang="en-US" dirty="0"/>
              <a:t>바로 데이터 분석을 하기에 앞서서 </a:t>
            </a:r>
            <a:r>
              <a:rPr lang="ko-KR" altLang="en-US" baseline="0" dirty="0"/>
              <a:t>서울시 지역별 집값의 차이에 대한 기사가 있는데요</a:t>
            </a:r>
            <a:r>
              <a:rPr lang="en-US" altLang="ko-KR" baseline="0" dirty="0"/>
              <a:t>. 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baseline="0" dirty="0"/>
              <a:t>저희는 위도와 아파트 면적당 거래금액의 데이터를 활용하여 상관관계를 봐보았습니다</a:t>
            </a:r>
            <a:r>
              <a:rPr lang="en-US" altLang="ko-KR" baseline="0" dirty="0"/>
              <a:t>. 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en-US" altLang="ko-KR" baseline="0" dirty="0"/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baseline="0" dirty="0"/>
              <a:t>둘 간의 상관계수는 </a:t>
            </a:r>
            <a:r>
              <a:rPr lang="en-US" altLang="ko-KR" baseline="0" dirty="0"/>
              <a:t>-0.699(</a:t>
            </a:r>
            <a:r>
              <a:rPr lang="ko-KR" altLang="en-US" baseline="0" dirty="0"/>
              <a:t>약 </a:t>
            </a:r>
            <a:r>
              <a:rPr lang="en-US" altLang="ko-KR" baseline="0" dirty="0"/>
              <a:t>-0.70)</a:t>
            </a:r>
            <a:r>
              <a:rPr lang="ko-KR" altLang="en-US" baseline="0" dirty="0"/>
              <a:t>로</a:t>
            </a:r>
            <a:r>
              <a:rPr lang="en-US" altLang="ko-KR" baseline="0" dirty="0"/>
              <a:t>, </a:t>
            </a:r>
            <a:r>
              <a:rPr lang="ko-KR" altLang="en-US" baseline="0" dirty="0"/>
              <a:t>위도와 아파트 면적당 거래금액이 높은 음의 상관관계를 나타내고 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즉</a:t>
            </a:r>
            <a:r>
              <a:rPr lang="en-US" altLang="ko-KR" baseline="0" dirty="0"/>
              <a:t>, </a:t>
            </a:r>
            <a:r>
              <a:rPr lang="ko-KR" altLang="en-US" baseline="0" dirty="0"/>
              <a:t>위도가 낮아짐에 따라 아파트의 면적당 거래금액이 높아지고 반대로 위도가 높아짐에 따라 아파트의 면적당 거래금액이 낮아지는 위도에 따른 </a:t>
            </a:r>
            <a:r>
              <a:rPr lang="en-US" altLang="ko-KR" baseline="0" dirty="0"/>
              <a:t>“””</a:t>
            </a:r>
            <a:r>
              <a:rPr lang="ko-KR" altLang="en-US" dirty="0">
                <a:solidFill>
                  <a:srgbClr val="FF0000"/>
                </a:solidFill>
              </a:rPr>
              <a:t>아파트 집 값의</a:t>
            </a:r>
            <a:r>
              <a:rPr lang="en-US" altLang="ko-KR" dirty="0">
                <a:solidFill>
                  <a:srgbClr val="FF0000"/>
                </a:solidFill>
              </a:rPr>
              <a:t>”””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baseline="0" dirty="0"/>
              <a:t>불균형을 알 수 있습니다</a:t>
            </a:r>
            <a:r>
              <a:rPr lang="en-US" altLang="ko-KR" baseline="0" dirty="0"/>
              <a:t>. 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baseline="0" dirty="0"/>
              <a:t>이는 자치구와 면적 당 거래금액의 상관관계를 통해서도 알 수 있습니다</a:t>
            </a:r>
            <a:r>
              <a:rPr lang="en-US" altLang="ko-KR" baseline="0" dirty="0"/>
              <a:t>. 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en-US" altLang="ko-KR" baseline="0" dirty="0"/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baseline="0" dirty="0"/>
              <a:t>이어서 이 위도에 따라 카페의 전략 유형도 다른 것을</a:t>
            </a:r>
            <a:r>
              <a:rPr lang="en-US" altLang="ko-KR" baseline="0" dirty="0"/>
              <a:t>, ..</a:t>
            </a:r>
            <a:r>
              <a:rPr lang="ko-KR" altLang="en-US" baseline="0" dirty="0"/>
              <a:t> 둘 간의 상관계수</a:t>
            </a:r>
            <a:r>
              <a:rPr lang="en-US" altLang="ko-KR" baseline="0" dirty="0"/>
              <a:t>, -0.35</a:t>
            </a:r>
            <a:r>
              <a:rPr lang="ko-KR" altLang="en-US" baseline="0" dirty="0"/>
              <a:t>를 통해 알 수 있습니다</a:t>
            </a:r>
            <a:r>
              <a:rPr lang="en-US" altLang="ko-KR" baseline="0" dirty="0"/>
              <a:t>. 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baseline="0" dirty="0"/>
              <a:t>풀어 얘기를 하면 위도가 낮아질 수록 카페의 코드는 높아지는</a:t>
            </a:r>
            <a:r>
              <a:rPr lang="en-US" altLang="ko-KR" baseline="0" dirty="0"/>
              <a:t>(</a:t>
            </a:r>
            <a:r>
              <a:rPr lang="ko-KR" altLang="en-US" baseline="0" dirty="0"/>
              <a:t>즉 </a:t>
            </a:r>
            <a:r>
              <a:rPr lang="ko-KR" altLang="en-US" baseline="0" dirty="0" err="1"/>
              <a:t>고가형</a:t>
            </a:r>
            <a:r>
              <a:rPr lang="ko-KR" altLang="en-US" baseline="0" dirty="0"/>
              <a:t> 카페가 많아지는</a:t>
            </a:r>
            <a:r>
              <a:rPr lang="en-US" altLang="ko-KR" baseline="0" dirty="0"/>
              <a:t>)</a:t>
            </a:r>
            <a:r>
              <a:rPr lang="ko-KR" altLang="en-US" baseline="0" dirty="0"/>
              <a:t> 음의 상관관계를 볼 수 있었습니다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이는 </a:t>
            </a:r>
            <a:r>
              <a:rPr lang="en-US" altLang="ko-KR" baseline="0" dirty="0"/>
              <a:t>‘</a:t>
            </a:r>
            <a:r>
              <a:rPr lang="ko-KR" altLang="en-US" baseline="0" dirty="0"/>
              <a:t>구</a:t>
            </a:r>
            <a:r>
              <a:rPr lang="en-US" altLang="ko-KR" baseline="0" dirty="0"/>
              <a:t>‘</a:t>
            </a:r>
            <a:r>
              <a:rPr lang="ko-KR" altLang="en-US" baseline="0" dirty="0"/>
              <a:t>와의 관계를 통해서도 알 수 있습니다</a:t>
            </a:r>
            <a:r>
              <a:rPr lang="en-US" altLang="ko-KR" baseline="0" dirty="0"/>
              <a:t>. G3</a:t>
            </a:r>
            <a:r>
              <a:rPr lang="ko-KR" altLang="en-US" baseline="0" dirty="0"/>
              <a:t>로 갈 수로고 </a:t>
            </a:r>
            <a:r>
              <a:rPr lang="ko-KR" altLang="en-US" baseline="0" dirty="0" err="1"/>
              <a:t>고가형</a:t>
            </a:r>
            <a:r>
              <a:rPr lang="ko-KR" altLang="en-US" baseline="0" dirty="0"/>
              <a:t> 카페로</a:t>
            </a:r>
            <a:r>
              <a:rPr lang="en-US" altLang="ko-KR" baseline="0" dirty="0"/>
              <a:t>, D4</a:t>
            </a:r>
            <a:r>
              <a:rPr lang="ko-KR" altLang="en-US" baseline="0" dirty="0"/>
              <a:t>로 갈수록 저가형 카페로 양의 상관관계를 보이는 것을 통해 지역의 위치에 따른 카페의 전략이 차이가 나는 것을 알 수 있었습니다</a:t>
            </a:r>
            <a:r>
              <a:rPr lang="en-US" altLang="ko-KR" baseline="0" dirty="0"/>
              <a:t>. </a:t>
            </a:r>
            <a:br>
              <a:rPr lang="en-US" altLang="ko-KR" baseline="0" dirty="0"/>
            </a:br>
            <a:endParaRPr lang="en-US" altLang="ko-KR" baseline="0" dirty="0"/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baseline="0" dirty="0"/>
              <a:t>그리고 이 데이터에서 아쉬운 점은 </a:t>
            </a:r>
            <a:endParaRPr lang="en-US" altLang="ko-KR" baseline="0" dirty="0"/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baseline="0" dirty="0"/>
              <a:t>유동인구의 평균을 뜻하는 </a:t>
            </a:r>
            <a:r>
              <a:rPr lang="en-US" altLang="ko-KR" baseline="0" dirty="0" err="1"/>
              <a:t>pop_avg</a:t>
            </a:r>
            <a:r>
              <a:rPr lang="ko-KR" altLang="en-US" baseline="0" dirty="0"/>
              <a:t>와 </a:t>
            </a:r>
            <a:r>
              <a:rPr lang="en-US" altLang="ko-KR" baseline="0" dirty="0" err="1"/>
              <a:t>cafe_cd</a:t>
            </a:r>
            <a:r>
              <a:rPr lang="en-US" altLang="ko-KR" baseline="0" dirty="0"/>
              <a:t> </a:t>
            </a:r>
            <a:r>
              <a:rPr lang="ko-KR" altLang="en-US" baseline="0" dirty="0"/>
              <a:t>간에 유의미한 상관관계가 있을 거라 생각했는데 저희의 생각과 달리 유의미한 상관관계가 없었습니다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이유는 뒤에서 한계점에서 설명하겠습니다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916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50316" y="251536"/>
            <a:ext cx="8443366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58267" y="4447413"/>
            <a:ext cx="8627465" cy="16719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1270000"/>
          </a:xfrm>
          <a:custGeom>
            <a:avLst/>
            <a:gdLst/>
            <a:ahLst/>
            <a:cxnLst/>
            <a:rect l="l" t="t" r="r" b="b"/>
            <a:pathLst>
              <a:path w="9144000" h="1270000">
                <a:moveTo>
                  <a:pt x="9144000" y="0"/>
                </a:moveTo>
                <a:lnTo>
                  <a:pt x="0" y="0"/>
                </a:lnTo>
                <a:lnTo>
                  <a:pt x="0" y="1269491"/>
                </a:lnTo>
                <a:lnTo>
                  <a:pt x="9144000" y="1269491"/>
                </a:lnTo>
                <a:lnTo>
                  <a:pt x="914400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0316" y="251536"/>
            <a:ext cx="8443366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94664" y="1982470"/>
            <a:ext cx="7362190" cy="35731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350+ Best Cafe Pictures [HD] | Download Free Images on Unsplash">
            <a:extLst>
              <a:ext uri="{FF2B5EF4-FFF2-40B4-BE49-F238E27FC236}">
                <a16:creationId xmlns:a16="http://schemas.microsoft.com/office/drawing/2014/main" id="{3A6E98D9-00CF-4571-AF04-34E27B47E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019800" y="4904395"/>
            <a:ext cx="3124200" cy="85921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2778125" algn="l"/>
                <a:tab pos="3125470" algn="l"/>
              </a:tabLst>
            </a:pPr>
            <a:r>
              <a:rPr lang="en-US" sz="4000" spc="-9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5</a:t>
            </a:r>
            <a:r>
              <a:rPr lang="ko-KR" altLang="en-US" sz="4000" spc="-9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조 문과의 향기</a:t>
            </a:r>
            <a:endParaRPr sz="40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8C1C2D84-BB25-448B-9AB9-A1766423DAB6}"/>
              </a:ext>
            </a:extLst>
          </p:cNvPr>
          <p:cNvSpPr txBox="1"/>
          <p:nvPr/>
        </p:nvSpPr>
        <p:spPr>
          <a:xfrm>
            <a:off x="2514600" y="1524000"/>
            <a:ext cx="6658429" cy="1243930"/>
          </a:xfrm>
          <a:prstGeom prst="rect">
            <a:avLst/>
          </a:prstGeom>
          <a:solidFill>
            <a:srgbClr val="F6F6F6"/>
          </a:solidFill>
          <a:ln>
            <a:noFill/>
          </a:ln>
          <a:effectLst>
            <a:outerShdw dist="50800" dir="5400000" algn="ctr" rotWithShape="0">
              <a:srgbClr val="000000">
                <a:alpha val="0"/>
              </a:srgbClr>
            </a:outerShdw>
            <a:reflection endPos="0" dist="50800" dir="5400000" sy="-100000" algn="bl" rotWithShape="0"/>
          </a:effectLst>
        </p:spPr>
        <p:txBody>
          <a:bodyPr vert="horz" wrap="square" lIns="0" tIns="12700" rIns="0" bIns="0" rtlCol="0">
            <a:spAutoFit/>
          </a:bodyPr>
          <a:lstStyle/>
          <a:p>
            <a:pPr marL="71120">
              <a:tabLst>
                <a:tab pos="358775" algn="l"/>
              </a:tabLst>
            </a:pPr>
            <a:r>
              <a:rPr lang="ko-KR" altLang="en-US" sz="40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내의 고가 및 저가형 카페의 입점 분석을 통한 지역 불균형 탐구</a:t>
            </a:r>
            <a:endParaRPr lang="en-US" altLang="ko-KR" sz="4000" spc="1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30221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 별 카페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feature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상관계수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 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94534" y="5530645"/>
            <a:ext cx="2878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High_count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 </a:t>
            </a:r>
            <a:r>
              <a:rPr lang="ko-KR" altLang="en-US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고가형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카페 수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Low_count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-  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저가형 카페 수</a:t>
            </a:r>
          </a:p>
          <a:p>
            <a:r>
              <a:rPr lang="en-US" altLang="ko-KR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Low_bus_sum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–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저가형 카페 근접 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160m 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 버스정류장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High_bus_sum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고가형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카페 근접 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160m 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 버스정류장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55FB06EE-4479-4CA4-9D82-DA615F199B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52"/>
          <a:stretch/>
        </p:blipFill>
        <p:spPr>
          <a:xfrm>
            <a:off x="549523" y="4886138"/>
            <a:ext cx="2750974" cy="141234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CB5A618-4F4F-4D24-8D3D-D15706913D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643"/>
          <a:stretch/>
        </p:blipFill>
        <p:spPr>
          <a:xfrm>
            <a:off x="511806" y="3209680"/>
            <a:ext cx="2788691" cy="143615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DF2EB164-F629-4C98-BF36-E228683087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875" y="1305831"/>
            <a:ext cx="2786622" cy="153082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740406" y="6232225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Low_count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 rot="16200000">
            <a:off x="1412567" y="5336914"/>
            <a:ext cx="10508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High_bus_sum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 rot="16200000">
            <a:off x="-13638" y="5344055"/>
            <a:ext cx="10508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High_bus_sum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188206" y="4505080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High_count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16605" y="4505080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High_count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 rot="16200000">
            <a:off x="-5460" y="3603192"/>
            <a:ext cx="1034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Low_bus_sum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 rot="16200000">
            <a:off x="1389921" y="3599400"/>
            <a:ext cx="1034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Low_bus_sum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226305" y="2664704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High_count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78505" y="2664704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High_count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 rot="16200000">
            <a:off x="1527797" y="1914649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Low_count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 rot="16200000">
            <a:off x="92704" y="1932105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Low_count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188206" y="6232225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Low_count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398929" y="1832143"/>
            <a:ext cx="716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0.34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42563" y="1914648"/>
            <a:ext cx="716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0.79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752533" y="3695443"/>
            <a:ext cx="716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0.79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287357" y="3803473"/>
            <a:ext cx="716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0.24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352864" y="5501580"/>
            <a:ext cx="716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0.30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782268" y="5390816"/>
            <a:ext cx="716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0.68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119889" y="2823451"/>
            <a:ext cx="10438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>
                <a:solidFill>
                  <a:schemeClr val="accent5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050" dirty="0" err="1">
                <a:solidFill>
                  <a:schemeClr val="accent5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고가형</a:t>
            </a:r>
            <a:r>
              <a:rPr lang="ko-KR" altLang="en-US" sz="1050" dirty="0">
                <a:solidFill>
                  <a:schemeClr val="accent5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카페 수</a:t>
            </a:r>
            <a:r>
              <a:rPr lang="en-US" altLang="ko-KR" sz="1050" dirty="0">
                <a:solidFill>
                  <a:schemeClr val="accent5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105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 rot="16200000">
            <a:off x="-118542" y="1962948"/>
            <a:ext cx="104227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>
                <a:solidFill>
                  <a:schemeClr val="accent5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050" dirty="0">
                <a:solidFill>
                  <a:schemeClr val="accent5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저가형 카페 수</a:t>
            </a:r>
            <a:r>
              <a:rPr lang="en-US" altLang="ko-KR" sz="1050" dirty="0">
                <a:solidFill>
                  <a:schemeClr val="accent5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105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081790" y="6404851"/>
            <a:ext cx="104227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>
                <a:solidFill>
                  <a:schemeClr val="accent5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050" dirty="0">
                <a:solidFill>
                  <a:schemeClr val="accent5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저가형 카페 수</a:t>
            </a:r>
            <a:r>
              <a:rPr lang="en-US" altLang="ko-KR" sz="1050" dirty="0">
                <a:solidFill>
                  <a:schemeClr val="accent5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105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 rot="16200000">
            <a:off x="-500520" y="3726691"/>
            <a:ext cx="174919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chemeClr val="accent5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000" dirty="0" err="1">
                <a:solidFill>
                  <a:schemeClr val="accent5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고가형</a:t>
            </a:r>
            <a:r>
              <a:rPr lang="ko-KR" altLang="en-US" sz="1000" dirty="0">
                <a:solidFill>
                  <a:schemeClr val="accent5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카페 근접 버스정류장 수</a:t>
            </a:r>
            <a:r>
              <a:rPr lang="en-US" altLang="ko-KR" sz="1000" dirty="0">
                <a:solidFill>
                  <a:schemeClr val="accent5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1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 rot="16200000">
            <a:off x="-503602" y="5476690"/>
            <a:ext cx="175080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chemeClr val="accent5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000" dirty="0">
                <a:solidFill>
                  <a:schemeClr val="accent5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저가형 카페 근접 버스정류장 수</a:t>
            </a:r>
            <a:r>
              <a:rPr lang="en-US" altLang="ko-KR" sz="1000" dirty="0">
                <a:solidFill>
                  <a:schemeClr val="accent5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1000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05138" y="1540774"/>
            <a:ext cx="4573979" cy="1631058"/>
            <a:chOff x="4105138" y="1540774"/>
            <a:chExt cx="4573979" cy="163105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E326DA7-BB6A-4758-ADAF-6098D8A286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38710"/>
            <a:stretch/>
          </p:blipFill>
          <p:spPr>
            <a:xfrm>
              <a:off x="4107117" y="1973215"/>
              <a:ext cx="4324350" cy="92238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4FFB6C5-96A5-4841-97C1-15B2A46B7FAD}"/>
                </a:ext>
              </a:extLst>
            </p:cNvPr>
            <p:cNvSpPr txBox="1"/>
            <p:nvPr/>
          </p:nvSpPr>
          <p:spPr>
            <a:xfrm>
              <a:off x="4107117" y="1540774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&lt;G3&gt;</a:t>
              </a:r>
              <a:endPara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7E326DA7-BB6A-4758-ADAF-6098D8A286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81543"/>
            <a:stretch/>
          </p:blipFill>
          <p:spPr>
            <a:xfrm>
              <a:off x="4105138" y="2894067"/>
              <a:ext cx="4324350" cy="277765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4105138" y="3480534"/>
            <a:ext cx="4695040" cy="1533874"/>
            <a:chOff x="4144160" y="4058438"/>
            <a:chExt cx="4695040" cy="153387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1E2BAFB-17B6-454E-B97B-680EB8A85C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-1097" t="626" r="1097" b="29984"/>
            <a:stretch/>
          </p:blipFill>
          <p:spPr>
            <a:xfrm>
              <a:off x="4144160" y="4427770"/>
              <a:ext cx="4268104" cy="90623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2A21CC-5020-4A37-A940-94A46736BCF5}"/>
                </a:ext>
              </a:extLst>
            </p:cNvPr>
            <p:cNvSpPr txBox="1"/>
            <p:nvPr/>
          </p:nvSpPr>
          <p:spPr>
            <a:xfrm>
              <a:off x="4144160" y="4058438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&lt;D4&gt;</a:t>
              </a:r>
              <a:endPara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A1E2BAFB-17B6-454E-B97B-680EB8A85C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0279" b="-1"/>
            <a:stretch/>
          </p:blipFill>
          <p:spPr>
            <a:xfrm>
              <a:off x="4190096" y="5297950"/>
              <a:ext cx="4268104" cy="126956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8412264" y="4251263"/>
              <a:ext cx="426936" cy="1341049"/>
            </a:xfrm>
            <a:prstGeom prst="rect">
              <a:avLst/>
            </a:prstGeom>
            <a:solidFill>
              <a:srgbClr val="FEFEFE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3264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3600" spc="-6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기대 효과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3400" y="1143000"/>
            <a:ext cx="7772400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 latinLnBrk="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 자치구 간 </a:t>
            </a:r>
            <a:r>
              <a:rPr lang="ko-KR" altLang="en-US" kern="0" dirty="0" err="1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고가형</a:t>
            </a:r>
            <a:r>
              <a:rPr lang="ko-KR" altLang="en-US" kern="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카페의 </a:t>
            </a:r>
            <a:r>
              <a:rPr lang="ko-KR" altLang="en-US" kern="0" dirty="0" err="1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점포수</a:t>
            </a: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차이</a:t>
            </a:r>
          </a:p>
          <a:p>
            <a:pPr marL="285750" indent="-285750" fontAlgn="base" latinLnBrk="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 자치구 간 </a:t>
            </a:r>
            <a:r>
              <a:rPr lang="ko-KR" altLang="en-US" kern="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아파트 매매 가격</a:t>
            </a: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차이</a:t>
            </a:r>
            <a:endParaRPr lang="en-US" altLang="ko-KR" kern="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 fontAlgn="base" latinLnBrk="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 자치구 간 </a:t>
            </a:r>
            <a:r>
              <a:rPr lang="ko-KR" altLang="en-US" kern="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대중교통 접근성</a:t>
            </a: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차이</a:t>
            </a:r>
          </a:p>
        </p:txBody>
      </p:sp>
      <p:sp>
        <p:nvSpPr>
          <p:cNvPr id="6" name="오른쪽 화살표 5"/>
          <p:cNvSpPr/>
          <p:nvPr/>
        </p:nvSpPr>
        <p:spPr>
          <a:xfrm>
            <a:off x="1447798" y="2897488"/>
            <a:ext cx="920963" cy="706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33089" y="2334195"/>
            <a:ext cx="5943600" cy="20478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카페의 가격 정책 별 입점 지역 제안 가능</a:t>
            </a:r>
            <a:endParaRPr lang="en-US" altLang="ko-KR" spc="-65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spc="-65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정부에 지역 간 균형 잡힌 발전을 위한 개발 정책의 필요성을 제안</a:t>
            </a:r>
            <a:b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</a:br>
            <a: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 -&gt; </a:t>
            </a:r>
            <a:r>
              <a:rPr lang="ko-KR" altLang="en-US" spc="-65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고가형</a:t>
            </a:r>
            <a: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</a:t>
            </a: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카페를 통해 지역간 생활 편의시설</a:t>
            </a:r>
            <a: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삶의 질</a:t>
            </a:r>
            <a: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</a:t>
            </a:r>
            <a:b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</a:b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불균형 정도를 확인 가능</a:t>
            </a:r>
            <a:endParaRPr lang="en-US" altLang="ko-KR" spc="-65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21" y="4191103"/>
            <a:ext cx="3265134" cy="21264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t="1" b="31800"/>
          <a:stretch/>
        </p:blipFill>
        <p:spPr>
          <a:xfrm>
            <a:off x="6404939" y="4267200"/>
            <a:ext cx="2571750" cy="19049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3186" y="4267200"/>
            <a:ext cx="2964721" cy="1641185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3581400" y="4298732"/>
            <a:ext cx="2057400" cy="228600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473020" y="4830288"/>
            <a:ext cx="708580" cy="243579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363185" y="5388221"/>
            <a:ext cx="2964721" cy="190145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400359" y="5677255"/>
            <a:ext cx="1673509" cy="190145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23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3600" spc="-65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한계점 및 향후 개선 사항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990600" y="2782223"/>
            <a:ext cx="357790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fontAlgn="base" latinLnBrk="0">
              <a:lnSpc>
                <a:spcPct val="160000"/>
              </a:lnSpc>
              <a:buFontTx/>
              <a:buChar char="-"/>
            </a:pPr>
            <a:endParaRPr lang="ko-KR" altLang="en-US" kern="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33400" y="1295400"/>
            <a:ext cx="7924800" cy="4973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120">
              <a:lnSpc>
                <a:spcPct val="100000"/>
              </a:lnSpc>
              <a:spcBef>
                <a:spcPts val="650"/>
              </a:spcBef>
              <a:tabLst>
                <a:tab pos="358775" algn="l"/>
              </a:tabLst>
            </a:pP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반영하지 못한 요인들 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b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</a:b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카페의 입점 위치를 결정하는 요인</a:t>
            </a:r>
            <a:b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</a:b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		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 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+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요인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 :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대학교의 수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,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상가 개수 등 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		</a:t>
            </a:r>
            <a:b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</a:b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		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 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-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요인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 :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연령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밀집도 등</a:t>
            </a:r>
            <a:b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지역 불균형을 야기할 수 있는 다른 요소</a:t>
            </a:r>
            <a:b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</a:b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		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주거여건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격차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,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재정 격차 등 </a:t>
            </a:r>
            <a:b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</a:b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-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유동인구 데이터에서 인구통계학적 특성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예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나이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성별 등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  <a:b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</a:br>
            <a:endParaRPr lang="en-US" altLang="ko-KR" spc="5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Wingdings" panose="05000000000000000000" pitchFamily="2" charset="2"/>
            </a:endParaRPr>
          </a:p>
          <a:p>
            <a:pPr marL="71120">
              <a:lnSpc>
                <a:spcPct val="100000"/>
              </a:lnSpc>
              <a:spcBef>
                <a:spcPts val="650"/>
              </a:spcBef>
              <a:tabLst>
                <a:tab pos="358775" algn="l"/>
              </a:tabLst>
            </a:pP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[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연구의 </a:t>
            </a:r>
            <a:r>
              <a:rPr lang="ko-KR" altLang="en-US" spc="5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확장성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 필요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]</a:t>
            </a:r>
          </a:p>
          <a:p>
            <a:pPr marL="71120">
              <a:lnSpc>
                <a:spcPct val="100000"/>
              </a:lnSpc>
              <a:spcBef>
                <a:spcPts val="650"/>
              </a:spcBef>
              <a:tabLst>
                <a:tab pos="358775" algn="l"/>
              </a:tabLst>
            </a:pP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-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서울의 특정 구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(G3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와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D4)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 만의 비교를 통해 지역 간의 불균형을 분석</a:t>
            </a:r>
            <a:endParaRPr lang="en-US" altLang="ko-KR" spc="5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Wingdings" panose="05000000000000000000" pitchFamily="2" charset="2"/>
            </a:endParaRPr>
          </a:p>
          <a:p>
            <a:pPr marL="528320" lvl="1" latinLnBrk="0">
              <a:spcBef>
                <a:spcPts val="650"/>
              </a:spcBef>
              <a:tabLst>
                <a:tab pos="358775" algn="l"/>
              </a:tabLst>
              <a:defRPr/>
            </a:pP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      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분석범위를 확장하여 현 모델이 다른 지역에서도 적용 가능한지 확인이 필요</a:t>
            </a:r>
            <a:endParaRPr lang="en-US" altLang="ko-KR" spc="5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Wingdings" panose="05000000000000000000" pitchFamily="2" charset="2"/>
            </a:endParaRPr>
          </a:p>
          <a:p>
            <a:pPr marL="71120">
              <a:spcBef>
                <a:spcPts val="650"/>
              </a:spcBef>
              <a:tabLst>
                <a:tab pos="358775" algn="l"/>
              </a:tabLst>
            </a:pPr>
            <a:endParaRPr lang="en-US" altLang="ko-KR" spc="5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71120">
              <a:spcBef>
                <a:spcPts val="650"/>
              </a:spcBef>
              <a:tabLst>
                <a:tab pos="358775" algn="l"/>
              </a:tabLst>
            </a:pP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지역특성 고려 필요 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b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</a:b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유동인구에서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송파구의 이질적 특성을 고려하지 못함 </a:t>
            </a:r>
            <a:b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</a:b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	-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서초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오피스 밀집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	</a:t>
            </a:r>
            <a:b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</a:b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	-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송파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놀 거리 밀집 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놀이동산과 야구장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올림픽 공원 등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42462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후기 및 </a:t>
            </a:r>
            <a:r>
              <a:rPr lang="ko-KR" altLang="en-US" sz="3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느낀점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78EEEAF7-7BA3-4421-9F4C-AD2DAA4F59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263919"/>
              </p:ext>
            </p:extLst>
          </p:nvPr>
        </p:nvGraphicFramePr>
        <p:xfrm>
          <a:off x="457200" y="1371600"/>
          <a:ext cx="8412684" cy="525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819">
                  <a:extLst>
                    <a:ext uri="{9D8B030D-6E8A-4147-A177-3AD203B41FA5}">
                      <a16:colId xmlns:a16="http://schemas.microsoft.com/office/drawing/2014/main" val="783533037"/>
                    </a:ext>
                  </a:extLst>
                </a:gridCol>
                <a:gridCol w="7183865">
                  <a:extLst>
                    <a:ext uri="{9D8B030D-6E8A-4147-A177-3AD203B41FA5}">
                      <a16:colId xmlns:a16="http://schemas.microsoft.com/office/drawing/2014/main" val="4178920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개발후기 및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느낀점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730180"/>
                  </a:ext>
                </a:extLst>
              </a:tr>
              <a:tr h="10769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강주영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1120" indent="0" algn="l">
                        <a:lnSpc>
                          <a:spcPct val="100000"/>
                        </a:lnSpc>
                        <a:spcBef>
                          <a:spcPts val="5"/>
                        </a:spcBef>
                        <a:buFont typeface="Wingdings"/>
                        <a:buNone/>
                        <a:tabLst>
                          <a:tab pos="358775" algn="l"/>
                        </a:tabLst>
                      </a:pPr>
                      <a:r>
                        <a:rPr lang="ko-KR" altLang="en-US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실제 데이터를 통해 전 처리 및 시각화를 해보니</a:t>
                      </a:r>
                      <a:r>
                        <a:rPr lang="en-US" altLang="ko-KR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, </a:t>
                      </a:r>
                      <a:r>
                        <a:rPr lang="ko-KR" altLang="en-US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코드 실력이 따라와주지 않아 너무 힘들었습니다</a:t>
                      </a:r>
                      <a:r>
                        <a:rPr lang="en-US" altLang="ko-KR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. </a:t>
                      </a:r>
                      <a:r>
                        <a:rPr lang="ko-KR" altLang="en-US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다음 프로젝트에는 가능하면 비</a:t>
                      </a:r>
                      <a:r>
                        <a:rPr lang="en-US" altLang="ko-KR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/</a:t>
                      </a:r>
                      <a:r>
                        <a:rPr lang="ko-KR" altLang="en-US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전공자가 적절하게 섞여 프로젝트 할 수 있으면 좋겠습니다</a:t>
                      </a:r>
                      <a:r>
                        <a:rPr lang="en-US" altLang="ko-KR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86244"/>
                  </a:ext>
                </a:extLst>
              </a:tr>
              <a:tr h="1295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김민형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데이터로 하는 </a:t>
                      </a:r>
                      <a:r>
                        <a:rPr lang="ko-KR" altLang="en-US" sz="1600" b="0" u="none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팀프로젝트는</a:t>
                      </a:r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처음이라서 많이 헤매기도 했고 논리적 설명이나 코딩부분에서 막혀서 힘들었던 경험도 종종 있었습니다</a:t>
                      </a:r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그러나 </a:t>
                      </a:r>
                      <a:r>
                        <a:rPr lang="ko-KR" altLang="en-US" sz="1600" b="0" u="none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팀원분들이</a:t>
                      </a:r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프로젝트에 진심을 다해서 임해주셨기에 좋은 결말을 맺은 거 같습니다</a:t>
                      </a:r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41577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정길종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과정 중 첫 과제를 좋은 분들과 함께 할 수 있어 좋았습니다</a:t>
                      </a:r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과제를 통해 배웠던 것을 복습하고 오류를 수정하는 과정에서 많은 공부가 되었습니다</a:t>
                      </a:r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5665700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한유정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프로젝트를 처음 해볼 뿐만 아니라 코딩이나 </a:t>
                      </a:r>
                      <a:r>
                        <a:rPr lang="ko-KR" altLang="en-US" sz="1600" b="0" u="none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서칭에</a:t>
                      </a:r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미숙하니깐 어려움이 많았습니다</a:t>
                      </a:r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그래도 같이 하는 조원분들께서 이해해주고 제 의견에도 많은 관심을 주셔서 좀 더 재미있게 프로젝트에 임할 수 있었던 것 같습니다</a:t>
                      </a:r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그래도 다음 프로젝트 때에는 전공자와 비전공자가 함께 할 수 있었으면 좋겠습니다</a:t>
                      </a:r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2839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9655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6.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출처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648200" y="1662530"/>
            <a:ext cx="42672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논문</a:t>
            </a:r>
            <a:b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</a:b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-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이재원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, 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이우종 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(2007). 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서울시 자치구간 지역불균형 특성분석 연구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. 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국토계획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, 42(5), 81-94</a:t>
            </a:r>
            <a:b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</a:br>
            <a:b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</a:b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- 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조미정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, 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임영진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, &amp; 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이명훈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. (2016). 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강남과 강북지역의 공동주택단지 생활환경 비교 평가 연구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. Journal of Korea Planning Association-</a:t>
            </a:r>
            <a:r>
              <a:rPr lang="en-US" altLang="ko-KR" sz="1000" dirty="0" err="1">
                <a:latin typeface="배달의민족 주아" panose="020B0600000101010101" charset="-127"/>
                <a:ea typeface="배달의민족 주아" panose="020B0600000101010101" charset="-127"/>
              </a:rPr>
              <a:t>Vol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, 51(2), 31-53.</a:t>
            </a:r>
            <a:b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</a:br>
            <a:b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</a:b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- 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김호진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. (2020). The Impact of Starbucks on Adjacent Assessed Land Price-The Case of Four Northeast Districts of Seoul (Doctoral dissertation, 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서울대학교 대학원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).</a:t>
            </a:r>
            <a:b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</a:br>
            <a:b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</a:b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- 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신상영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,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김민희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,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목정훈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(2006). </a:t>
            </a:r>
            <a:r>
              <a:rPr lang="ko-KR" altLang="en-US" sz="1000" dirty="0" err="1">
                <a:latin typeface="배달의민족 주아" panose="020B0600000101010101" charset="-127"/>
                <a:ea typeface="배달의민족 주아" panose="020B0600000101010101" charset="-127"/>
              </a:rPr>
              <a:t>서울숲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 조성이 주택가격에  미치는 영향 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14p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000" dirty="0"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보고서 및 도서</a:t>
            </a:r>
            <a:b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</a:b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- 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서울특별시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, 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창동*상계 </a:t>
            </a:r>
            <a:r>
              <a:rPr lang="ko-KR" altLang="en-US" sz="1000" dirty="0" err="1">
                <a:latin typeface="배달의민족 주아" panose="020B0600000101010101" charset="-127"/>
                <a:ea typeface="배달의민족 주아" panose="020B0600000101010101" charset="-127"/>
              </a:rPr>
              <a:t>도시재생활성화계획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(</a:t>
            </a:r>
            <a:r>
              <a:rPr lang="ko-KR" altLang="en-US" sz="1000" dirty="0" err="1">
                <a:latin typeface="배달의민족 주아" panose="020B0600000101010101" charset="-127"/>
                <a:ea typeface="배달의민족 주아" panose="020B0600000101010101" charset="-127"/>
              </a:rPr>
              <a:t>도시경제기반형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) 2017, 2p, 6p</a:t>
            </a:r>
            <a:b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</a:b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- GIS United (2014), 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공공정책을 위한 </a:t>
            </a:r>
            <a:r>
              <a:rPr lang="ko-KR" altLang="en-US" sz="1000" dirty="0" err="1">
                <a:latin typeface="배달의민족 주아" panose="020B0600000101010101" charset="-127"/>
                <a:ea typeface="배달의민족 주아" panose="020B0600000101010101" charset="-127"/>
              </a:rPr>
              <a:t>빅데이터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 전략지도 성공하는 </a:t>
            </a:r>
            <a:r>
              <a:rPr lang="ko-KR" altLang="en-US" sz="1000" dirty="0" err="1">
                <a:latin typeface="배달의민족 주아" panose="020B0600000101010101" charset="-127"/>
                <a:ea typeface="배달의민족 주아" panose="020B0600000101010101" charset="-127"/>
              </a:rPr>
              <a:t>지자체를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 위한 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GIS 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분석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. </a:t>
            </a:r>
            <a:r>
              <a:rPr lang="ko-KR" altLang="en-US" sz="1000" dirty="0" err="1">
                <a:latin typeface="배달의민족 주아" panose="020B0600000101010101" charset="-127"/>
                <a:ea typeface="배달의민족 주아" panose="020B0600000101010101" charset="-127"/>
              </a:rPr>
              <a:t>더숲</a:t>
            </a:r>
            <a:endParaRPr lang="en-US" altLang="ko-KR" sz="1000" dirty="0"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endParaRPr lang="en-US" altLang="ko-KR" sz="1000" dirty="0"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신문</a:t>
            </a:r>
            <a:b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</a:b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-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 사라지는 서민주택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… 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서울 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25</a:t>
            </a:r>
            <a:r>
              <a:rPr lang="ko-KR" altLang="en-US" sz="1000" dirty="0" err="1">
                <a:latin typeface="배달의민족 주아" panose="020B0600000101010101" charset="-127"/>
                <a:ea typeface="배달의민족 주아" panose="020B0600000101010101" charset="-127"/>
              </a:rPr>
              <a:t>개구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 모두 아파트 평균값 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6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억 넘었다</a:t>
            </a:r>
            <a:b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</a:b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- [#</a:t>
            </a:r>
            <a:r>
              <a:rPr lang="ko-KR" altLang="en-US" sz="1000" dirty="0" err="1">
                <a:latin typeface="배달의민족 주아" panose="020B0600000101010101" charset="-127"/>
                <a:ea typeface="배달의민족 주아" panose="020B0600000101010101" charset="-127"/>
              </a:rPr>
              <a:t>서울커피맵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] 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커피공화국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‥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카페 점 찍으면 서울지도가 뜬다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000" dirty="0"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000" dirty="0"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000" dirty="0"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57200" y="1662529"/>
            <a:ext cx="4267200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저가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컴포즈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빽다방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메가커피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), </a:t>
            </a:r>
            <a:r>
              <a:rPr lang="ko-KR" altLang="en-US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고가형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스타벅스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커피빈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폴바셋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 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자료</a:t>
            </a:r>
            <a:b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위치</a:t>
            </a:r>
            <a:b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https://www.data.go.kr/data/15083033/fileData.do</a:t>
            </a:r>
            <a:b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공공데이터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포털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한국 소상공인시장진흥공단</a:t>
            </a:r>
          </a:p>
          <a:p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아파트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매매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)_</a:t>
            </a:r>
            <a:r>
              <a:rPr lang="ko-KR" altLang="en-US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실거래가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자료</a:t>
            </a:r>
            <a:b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- 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면적당 거래 금액</a:t>
            </a:r>
            <a:b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</a:b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http://rtdown.molit.go.kr/</a:t>
            </a:r>
            <a:b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</a:b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국토교통부의 </a:t>
            </a:r>
            <a:r>
              <a:rPr lang="ko-KR" altLang="en-US" sz="1000" dirty="0" err="1">
                <a:latin typeface="배달의민족 주아" panose="020B0600000101010101" charset="-127"/>
                <a:ea typeface="배달의민족 주아" panose="020B0600000101010101" charset="-127"/>
              </a:rPr>
              <a:t>실거래가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ko-KR" altLang="en-US" sz="1000" dirty="0" err="1">
                <a:latin typeface="배달의민족 주아" panose="020B0600000101010101" charset="-127"/>
                <a:ea typeface="배달의민족 주아" panose="020B0600000101010101" charset="-127"/>
              </a:rPr>
              <a:t>공개시스템</a:t>
            </a:r>
            <a:endParaRPr lang="ko-KR" altLang="en-US" sz="1000" dirty="0"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endParaRPr lang="ko-KR" altLang="en-US" sz="1000" dirty="0"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서울시 </a:t>
            </a:r>
            <a:r>
              <a:rPr lang="ko-KR" altLang="en-US" sz="1000" dirty="0" err="1">
                <a:latin typeface="배달의민족 주아" panose="020B0600000101010101" charset="-127"/>
                <a:ea typeface="배달의민족 주아" panose="020B0600000101010101" charset="-127"/>
              </a:rPr>
              <a:t>우리마을가게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 상권분석서비스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(</a:t>
            </a:r>
            <a:r>
              <a:rPr lang="ko-KR" altLang="en-US" sz="1000" dirty="0" err="1">
                <a:latin typeface="배달의민족 주아" panose="020B0600000101010101" charset="-127"/>
                <a:ea typeface="배달의민족 주아" panose="020B0600000101010101" charset="-127"/>
              </a:rPr>
              <a:t>상권배후지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-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추정유동인구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)</a:t>
            </a:r>
          </a:p>
          <a:p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      - </a:t>
            </a:r>
            <a:r>
              <a:rPr lang="ko-KR" altLang="en-US" sz="1000" dirty="0" err="1">
                <a:latin typeface="배달의민족 주아" panose="020B0600000101010101" charset="-127"/>
                <a:ea typeface="배달의민족 주아" panose="020B0600000101010101" charset="-127"/>
              </a:rPr>
              <a:t>행정구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 별 유동인구</a:t>
            </a:r>
            <a:b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</a:b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      https://www.data.go.kr/data/15076417/fileData.do</a:t>
            </a:r>
          </a:p>
          <a:p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      </a:t>
            </a:r>
            <a:r>
              <a:rPr lang="ko-KR" altLang="en-US" sz="1000" dirty="0" err="1">
                <a:latin typeface="배달의민족 주아" panose="020B0600000101010101" charset="-127"/>
                <a:ea typeface="배달의민족 주아" panose="020B0600000101010101" charset="-127"/>
              </a:rPr>
              <a:t>공공데이터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 포털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,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서울특별시</a:t>
            </a:r>
            <a:endParaRPr lang="en-US" altLang="ko-KR" sz="1000" dirty="0"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endParaRPr lang="ko-KR" altLang="en-US" sz="1000" dirty="0"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서울교통공사 </a:t>
            </a:r>
            <a:r>
              <a:rPr lang="ko-KR" altLang="en-US" sz="1000" dirty="0" err="1">
                <a:latin typeface="배달의민족 주아" panose="020B0600000101010101" charset="-127"/>
                <a:ea typeface="배달의민족 주아" panose="020B0600000101010101" charset="-127"/>
              </a:rPr>
              <a:t>노선별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 지하철역 정보</a:t>
            </a:r>
            <a:b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</a:b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- 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지하철 역 정보</a:t>
            </a:r>
            <a:b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</a:b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http://data.seoul.go.kr/dataList/OA-15442/S/1/datasetView.do</a:t>
            </a:r>
            <a:b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</a:b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서울교통공사 스마트정보처에서 제공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000" dirty="0"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서울특별시 버스정류소 위치정보</a:t>
            </a:r>
            <a:b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</a:b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- 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버스 정류장 정보</a:t>
            </a:r>
            <a:b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</a:b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http://data.seoul.go.kr/dataList/OA-15067/S/1/datasetView.do</a:t>
            </a:r>
            <a:b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</a:b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서울특별시 </a:t>
            </a:r>
            <a:r>
              <a:rPr lang="ko-KR" altLang="en-US" sz="1000" dirty="0" err="1">
                <a:latin typeface="배달의민족 주아" panose="020B0600000101010101" charset="-127"/>
                <a:ea typeface="배달의민족 주아" panose="020B0600000101010101" charset="-127"/>
              </a:rPr>
              <a:t>도시교통실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 보행친화기획관 </a:t>
            </a:r>
            <a:r>
              <a:rPr lang="ko-KR" altLang="en-US" sz="1000" dirty="0" err="1">
                <a:latin typeface="배달의민족 주아" panose="020B0600000101010101" charset="-127"/>
                <a:ea typeface="배달의민족 주아" panose="020B0600000101010101" charset="-127"/>
              </a:rPr>
              <a:t>교통정보과에서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 제공</a:t>
            </a:r>
            <a:endParaRPr lang="en-US" altLang="ko-KR" sz="1000" dirty="0"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000" dirty="0"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400" dirty="0"/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5566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5A1554B-EB7A-4FA5-9037-AF1B8D015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E83766-7E0B-4F5D-889E-8FDC3473DFF8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부록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670984"/>
              </p:ext>
            </p:extLst>
          </p:nvPr>
        </p:nvGraphicFramePr>
        <p:xfrm>
          <a:off x="1143000" y="1766098"/>
          <a:ext cx="6529425" cy="44647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86025">
                  <a:extLst>
                    <a:ext uri="{9D8B030D-6E8A-4147-A177-3AD203B41FA5}">
                      <a16:colId xmlns:a16="http://schemas.microsoft.com/office/drawing/2014/main" val="2461518257"/>
                    </a:ext>
                  </a:extLst>
                </a:gridCol>
                <a:gridCol w="4343400">
                  <a:extLst>
                    <a:ext uri="{9D8B030D-6E8A-4147-A177-3AD203B41FA5}">
                      <a16:colId xmlns:a16="http://schemas.microsoft.com/office/drawing/2014/main" val="3244219873"/>
                    </a:ext>
                  </a:extLst>
                </a:gridCol>
              </a:tblGrid>
              <a:tr h="252426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Feature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정의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1614131"/>
                  </a:ext>
                </a:extLst>
              </a:tr>
              <a:tr h="252426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lng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경도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652051"/>
                  </a:ext>
                </a:extLst>
              </a:tr>
              <a:tr h="252426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lat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위도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7950850"/>
                  </a:ext>
                </a:extLst>
              </a:tr>
              <a:tr h="252426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year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 연도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5781"/>
                  </a:ext>
                </a:extLst>
              </a:tr>
              <a:tr h="412961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bus_cnt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카페 반경</a:t>
                      </a:r>
                      <a:r>
                        <a:rPr lang="en-US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160m </a:t>
                      </a: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내에 있는 버스 정류장의 수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81830"/>
                  </a:ext>
                </a:extLst>
              </a:tr>
              <a:tr h="411782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Hub_Dist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카페로부터 지하철역까지의 거리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650243"/>
                  </a:ext>
                </a:extLst>
              </a:tr>
              <a:tr h="571138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cafe_cd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카페 유형</a:t>
                      </a:r>
                      <a:r>
                        <a:rPr lang="en-US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encoding(</a:t>
                      </a:r>
                      <a:r>
                        <a:rPr lang="ko-KR" altLang="en-US" sz="1500" kern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저</a:t>
                      </a:r>
                      <a:r>
                        <a:rPr lang="ko-KR" sz="1500" kern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가형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:0, </a:t>
                      </a:r>
                      <a:r>
                        <a:rPr lang="ko-KR" altLang="en-US" sz="1500" kern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고</a:t>
                      </a:r>
                      <a:r>
                        <a:rPr lang="ko-KR" sz="1500" kern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가형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:1)</a:t>
                      </a:r>
                      <a:endParaRPr lang="ko-KR" sz="15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701508"/>
                  </a:ext>
                </a:extLst>
              </a:tr>
              <a:tr h="252426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pop_avg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평균 유동인구 수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722991"/>
                  </a:ext>
                </a:extLst>
              </a:tr>
              <a:tr h="252426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byear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아파트 건축연도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003740"/>
                  </a:ext>
                </a:extLst>
              </a:tr>
              <a:tr h="252426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average_sizetrade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면적 당 평균 거래금액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869139"/>
                  </a:ext>
                </a:extLst>
              </a:tr>
              <a:tr h="411782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gu_code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서울 지역별</a:t>
                      </a:r>
                      <a:r>
                        <a:rPr lang="en-US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encoding(D4</a:t>
                      </a: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</a:t>
                      </a:r>
                      <a:r>
                        <a:rPr lang="en-US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:0, G3</a:t>
                      </a: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</a:t>
                      </a:r>
                      <a:r>
                        <a:rPr lang="en-US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:1)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915410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62000" y="1227638"/>
            <a:ext cx="57404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[Feature </a:t>
            </a:r>
            <a:r>
              <a:rPr kumimoji="0" lang="ko-KR" altLang="en-US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Helvetica" panose="020B0604020202020204" pitchFamily="34" charset="0"/>
              </a:rPr>
              <a:t>정의</a:t>
            </a: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Helvetica" panose="020B0604020202020204" pitchFamily="34" charset="0"/>
              </a:rPr>
              <a:t>]</a:t>
            </a:r>
            <a:endParaRPr kumimoji="0" lang="ko-KR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2286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5A1554B-EB7A-4FA5-9037-AF1B8D015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E83766-7E0B-4F5D-889E-8FDC3473DFF8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사용도구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439CD1-B4C4-4650-AEC3-485C9AE1E7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40" y="3527682"/>
            <a:ext cx="1857634" cy="11717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5DE01C-3DD7-4DF7-AAB4-D078556FAC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356" y="1449154"/>
            <a:ext cx="1781424" cy="14289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C6916C8-E8DF-4EFA-A29B-F7DF9F3DEE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47800"/>
            <a:ext cx="2232665" cy="10703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A4B8EFB-906C-406D-B5D7-62B7FFEDC7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21" y="1744965"/>
            <a:ext cx="1297977" cy="150697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0A6E236-0972-4D9A-BBCE-8706CB8909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446" y="2550500"/>
            <a:ext cx="2676899" cy="119079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D5B3A9F-65DD-495B-BDFE-F69046DD45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045" y="2579381"/>
            <a:ext cx="2667372" cy="68589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6FDA51C-77A7-45B6-8763-D1F70E6AF5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567" y="4757325"/>
            <a:ext cx="2362200" cy="115363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6B1C9FE-FDC8-4026-B26E-3A3CC71485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218" y="4699421"/>
            <a:ext cx="2362199" cy="143121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CDB503B-B293-48D2-805C-B7CFCF0CD6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898" y="3457571"/>
            <a:ext cx="2527116" cy="143121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13"/>
          <a:srcRect t="12268" b="8090"/>
          <a:stretch/>
        </p:blipFill>
        <p:spPr>
          <a:xfrm>
            <a:off x="6426797" y="3538567"/>
            <a:ext cx="2509904" cy="7442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29569" y="5071223"/>
            <a:ext cx="1589847" cy="119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01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질의응답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16BE28-0A64-4F10-9631-B472E428E06B}"/>
              </a:ext>
            </a:extLst>
          </p:cNvPr>
          <p:cNvSpPr txBox="1"/>
          <p:nvPr/>
        </p:nvSpPr>
        <p:spPr>
          <a:xfrm>
            <a:off x="3695700" y="2971800"/>
            <a:ext cx="175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 &amp; A</a:t>
            </a:r>
            <a:endParaRPr lang="ko-KR" altLang="en-US" sz="40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8987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16BE28-0A64-4F10-9631-B472E428E06B}"/>
              </a:ext>
            </a:extLst>
          </p:cNvPr>
          <p:cNvSpPr txBox="1"/>
          <p:nvPr/>
        </p:nvSpPr>
        <p:spPr>
          <a:xfrm>
            <a:off x="3276600" y="2590800"/>
            <a:ext cx="3048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감사합니다</a:t>
            </a:r>
            <a:r>
              <a:rPr lang="en-US" altLang="ko-KR" sz="4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40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261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91A47D-A380-4648-A7E0-DCE344B34040}"/>
              </a:ext>
            </a:extLst>
          </p:cNvPr>
          <p:cNvSpPr txBox="1"/>
          <p:nvPr/>
        </p:nvSpPr>
        <p:spPr>
          <a:xfrm>
            <a:off x="2514600" y="304800"/>
            <a:ext cx="6408057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  <a:endParaRPr lang="en-US" altLang="ko-KR" sz="2400" b="1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  <a:b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강남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3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구 동북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4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구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Helvetica" panose="020B0604020202020204" pitchFamily="34" charset="0"/>
              </a:rPr>
              <a:t>선정 이유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  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프로세싱</a:t>
            </a:r>
            <a:endParaRPr lang="en-US" altLang="ko-KR" sz="2400" b="1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수집 및 전처리 과정</a:t>
            </a:r>
            <a:b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모델</a:t>
            </a:r>
            <a:endParaRPr lang="en-US" altLang="ko-KR" sz="22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>
              <a:buAutoNum type="arabicPeriod" startAt="3"/>
            </a:pP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</a:t>
            </a:r>
            <a:endParaRPr lang="en-US" altLang="ko-KR" sz="2400" b="1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 간 카페 점포 수 비교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</a:t>
            </a:r>
          </a:p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 간 카페 점포 수 비교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(2)</a:t>
            </a:r>
          </a:p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</a:t>
            </a: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 Feature </a:t>
            </a:r>
            <a:r>
              <a:rPr kumimoji="0" lang="ko-KR" altLang="en-US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Helvetica" panose="020B0604020202020204" pitchFamily="34" charset="0"/>
              </a:rPr>
              <a:t>정의 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</a:t>
            </a:r>
            <a:r>
              <a:rPr lang="ko-KR" altLang="en-US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Feature </a:t>
            </a:r>
            <a:r>
              <a:rPr lang="ko-KR" altLang="en-US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간 상관계수</a:t>
            </a:r>
            <a:endParaRPr lang="en-US" altLang="ko-KR" kern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자치구 별 카페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feature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상관계수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</a:t>
            </a:r>
          </a:p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 별 카페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feature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상관계수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(2)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  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기대효과 및 한계점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개선 사항</a:t>
            </a:r>
          </a:p>
          <a:p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  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개발후기 및 </a:t>
            </a:r>
            <a:r>
              <a:rPr lang="ko-KR" alt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느낀점</a:t>
            </a:r>
            <a:endParaRPr lang="ko-KR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6.   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출처</a:t>
            </a:r>
            <a:endParaRPr lang="en-US" altLang="ko-KR" sz="2400" b="1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>
              <a:buAutoNum type="arabicPeriod" startAt="7"/>
            </a:pP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부록</a:t>
            </a:r>
            <a:endParaRPr lang="en-US" altLang="ko-KR" sz="2400" b="1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>
              <a:buAutoNum type="arabicPeriod" startAt="7"/>
            </a:pP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사용도구</a:t>
            </a:r>
            <a:endParaRPr lang="en-US" altLang="ko-KR" sz="2400" b="1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>
              <a:buAutoNum type="arabicPeriod" startAt="7"/>
            </a:pP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질의응답</a:t>
            </a:r>
          </a:p>
        </p:txBody>
      </p:sp>
      <p:pic>
        <p:nvPicPr>
          <p:cNvPr id="26" name="Picture 2" descr="350+ Best Cafe Pictures [HD] | Download Free Images on Unsplash">
            <a:extLst>
              <a:ext uri="{FF2B5EF4-FFF2-40B4-BE49-F238E27FC236}">
                <a16:creationId xmlns:a16="http://schemas.microsoft.com/office/drawing/2014/main" id="{A6F65BE8-F3A9-4C7F-913C-86E2891487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265" r="60833" b="-265"/>
          <a:stretch/>
        </p:blipFill>
        <p:spPr bwMode="auto">
          <a:xfrm>
            <a:off x="-24319" y="0"/>
            <a:ext cx="2362200" cy="7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11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4083EAB-F6E2-4B91-9FCF-C5FBE55F55A1}"/>
              </a:ext>
            </a:extLst>
          </p:cNvPr>
          <p:cNvSpPr txBox="1"/>
          <p:nvPr/>
        </p:nvSpPr>
        <p:spPr>
          <a:xfrm>
            <a:off x="457200" y="1143000"/>
            <a:ext cx="83975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1120">
              <a:lnSpc>
                <a:spcPct val="100000"/>
              </a:lnSpc>
              <a:tabLst>
                <a:tab pos="358775" algn="l"/>
              </a:tabLst>
            </a:pPr>
            <a:r>
              <a:rPr lang="en-US" altLang="ko-KR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</a:t>
            </a:r>
            <a:r>
              <a:rPr lang="en-US" altLang="ko-KR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71120">
              <a:tabLst>
                <a:tab pos="358775" algn="l"/>
              </a:tabLst>
            </a:pPr>
            <a:r>
              <a:rPr lang="ko-KR" altLang="en-US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내의 고가 및 저가형 카페의 입점 분석</a:t>
            </a:r>
            <a:endParaRPr lang="en-US" altLang="ko-KR" sz="2400" spc="15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71120">
              <a:lnSpc>
                <a:spcPct val="100000"/>
              </a:lnSpc>
              <a:tabLst>
                <a:tab pos="358775" algn="l"/>
              </a:tabLst>
            </a:pPr>
            <a:endParaRPr lang="en-US" altLang="ko-KR" sz="2400" spc="15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71120" marR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358775" algn="l"/>
              </a:tabLst>
              <a:defRPr/>
            </a:pPr>
            <a:r>
              <a:rPr lang="en-US" altLang="ko-KR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 </a:t>
            </a:r>
          </a:p>
          <a:p>
            <a:pPr marL="414020" marR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24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“</a:t>
            </a:r>
            <a:r>
              <a:rPr lang="ko-KR" altLang="en-US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서울은 돈 많으면 스타벅스</a:t>
            </a:r>
            <a:r>
              <a:rPr lang="en-US" altLang="ko-KR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ko-KR" altLang="en-US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적으면 </a:t>
            </a:r>
            <a:r>
              <a:rPr lang="ko-KR" altLang="en-US" sz="2400" spc="15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빽다방</a:t>
            </a:r>
            <a:r>
              <a:rPr lang="en-US" altLang="ko-KR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.</a:t>
            </a:r>
            <a:r>
              <a:rPr lang="ko-KR" altLang="en-US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부자와 가난한 자 한 공간 있을 가능성 낮아</a:t>
            </a:r>
            <a:r>
              <a:rPr lang="en-US" altLang="ko-KR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...” </a:t>
            </a:r>
            <a:r>
              <a:rPr lang="en-US" altLang="ko-KR" sz="16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6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유현준 교수</a:t>
            </a:r>
            <a:r>
              <a:rPr lang="en-US" altLang="ko-KR" sz="16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ko-KR" altLang="en-US" sz="16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공원과 스타벅스의 차이 중 발췌</a:t>
            </a:r>
            <a:r>
              <a:rPr lang="en-US" altLang="ko-KR" sz="16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  <a:endParaRPr lang="en-US" altLang="ko-KR" sz="16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414020" indent="-34290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24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고가형과 저가형 카페를 통해 서울시 자치구 간 부의 불균형을 볼 수 있을까</a:t>
            </a:r>
            <a:r>
              <a:rPr lang="en-US" altLang="ko-KR" sz="24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71120">
              <a:lnSpc>
                <a:spcPct val="100000"/>
              </a:lnSpc>
              <a:tabLst>
                <a:tab pos="358775" algn="l"/>
              </a:tabLst>
            </a:pPr>
            <a:endParaRPr lang="en-US" altLang="ko-KR" sz="24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5A1554B-EB7A-4FA5-9037-AF1B8D015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E83766-7E0B-4F5D-889E-8FDC3473DFF8}"/>
              </a:ext>
            </a:extLst>
          </p:cNvPr>
          <p:cNvSpPr txBox="1"/>
          <p:nvPr/>
        </p:nvSpPr>
        <p:spPr>
          <a:xfrm>
            <a:off x="457200" y="37389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9D2177-C2CD-4842-B5D9-D187C5106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082" y="4312760"/>
            <a:ext cx="4467648" cy="2170158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302E3FA-4BD8-400A-9A03-522B883A285A}"/>
              </a:ext>
            </a:extLst>
          </p:cNvPr>
          <p:cNvGrpSpPr/>
          <p:nvPr/>
        </p:nvGrpSpPr>
        <p:grpSpPr>
          <a:xfrm>
            <a:off x="467360" y="4194907"/>
            <a:ext cx="3916126" cy="2468115"/>
            <a:chOff x="289246" y="3792128"/>
            <a:chExt cx="3916126" cy="246811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E79A1D4-A42D-437C-8EFF-87AAD36EB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4912" y="4247096"/>
              <a:ext cx="2904088" cy="20131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78ECC70-CC66-4E49-AC26-37815042B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9246" y="3792128"/>
              <a:ext cx="3916126" cy="4549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266308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5A1554B-EB7A-4FA5-9037-AF1B8D015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E83766-7E0B-4F5D-889E-8FDC3473DFF8}"/>
              </a:ext>
            </a:extLst>
          </p:cNvPr>
          <p:cNvSpPr txBox="1"/>
          <p:nvPr/>
        </p:nvSpPr>
        <p:spPr>
          <a:xfrm>
            <a:off x="457200" y="377278"/>
            <a:ext cx="708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강남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3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구 동북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4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구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Helvetica" panose="020B0604020202020204" pitchFamily="34" charset="0"/>
              </a:rPr>
              <a:t>선정 이유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r="1082" b="53144"/>
          <a:stretch/>
        </p:blipFill>
        <p:spPr>
          <a:xfrm>
            <a:off x="4472828" y="2603340"/>
            <a:ext cx="4176208" cy="142961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l="1" r="11464" b="60135"/>
          <a:stretch/>
        </p:blipFill>
        <p:spPr>
          <a:xfrm>
            <a:off x="5239963" y="3048000"/>
            <a:ext cx="3675437" cy="119818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/>
          <a:srcRect r="8654" b="54350"/>
          <a:stretch/>
        </p:blipFill>
        <p:spPr>
          <a:xfrm>
            <a:off x="4341101" y="3505200"/>
            <a:ext cx="4724294" cy="151928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1049" y="2129998"/>
            <a:ext cx="3466502" cy="61544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b="70185"/>
          <a:stretch/>
        </p:blipFill>
        <p:spPr>
          <a:xfrm>
            <a:off x="914400" y="2120473"/>
            <a:ext cx="2645427" cy="70267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383671" y="1176912"/>
            <a:ext cx="363587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[</a:t>
            </a:r>
            <a:r>
              <a:rPr kumimoji="0" lang="ko-KR" altLang="en-US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강남 </a:t>
            </a: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3</a:t>
            </a:r>
            <a:r>
              <a:rPr lang="ko-KR" altLang="en-US" sz="28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구</a:t>
            </a: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]</a:t>
            </a: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강남</a:t>
            </a:r>
            <a:r>
              <a:rPr lang="en-US" altLang="ko-KR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서초</a:t>
            </a:r>
            <a:r>
              <a:rPr lang="en-US" altLang="ko-KR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송파</a:t>
            </a:r>
            <a:endParaRPr kumimoji="0" lang="ko-KR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Rectangle 1"/>
          <p:cNvSpPr>
            <a:spLocks noChangeArrowheads="1"/>
          </p:cNvSpPr>
          <p:nvPr/>
        </p:nvSpPr>
        <p:spPr bwMode="auto">
          <a:xfrm>
            <a:off x="4586793" y="1059608"/>
            <a:ext cx="333526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[</a:t>
            </a:r>
            <a:r>
              <a:rPr kumimoji="0" lang="ko-KR" altLang="en-US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동북 </a:t>
            </a: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4</a:t>
            </a:r>
            <a:r>
              <a:rPr lang="ko-KR" altLang="en-US" sz="28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구</a:t>
            </a: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]</a:t>
            </a: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강북</a:t>
            </a:r>
            <a:r>
              <a:rPr lang="en-US" altLang="ko-KR" sz="20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0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노원</a:t>
            </a:r>
            <a:r>
              <a:rPr lang="en-US" altLang="ko-KR" sz="20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0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도봉</a:t>
            </a:r>
            <a:r>
              <a:rPr lang="en-US" altLang="ko-KR" sz="20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0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성북</a:t>
            </a: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485" y="4229267"/>
            <a:ext cx="3426249" cy="17740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10"/>
          <a:srcRect b="41232"/>
          <a:stretch/>
        </p:blipFill>
        <p:spPr>
          <a:xfrm>
            <a:off x="1022481" y="3014043"/>
            <a:ext cx="2429263" cy="90300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53526" y="4186802"/>
            <a:ext cx="1839432" cy="19869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65840" y="6173782"/>
            <a:ext cx="4784005" cy="33502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13"/>
          <a:srcRect r="48411" b="52490"/>
          <a:stretch/>
        </p:blipFill>
        <p:spPr>
          <a:xfrm>
            <a:off x="4288083" y="4645728"/>
            <a:ext cx="2743200" cy="8841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77422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3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프로세싱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수집 및 </a:t>
            </a:r>
            <a:r>
              <a:rPr lang="ko-KR" altLang="en-US" sz="3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전처리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과정</a:t>
            </a: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495A1060-C011-4B72-B57E-28104ACD2F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21253"/>
              </p:ext>
            </p:extLst>
          </p:nvPr>
        </p:nvGraphicFramePr>
        <p:xfrm>
          <a:off x="482601" y="1524544"/>
          <a:ext cx="8189247" cy="424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307123949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2553938128"/>
                    </a:ext>
                  </a:extLst>
                </a:gridCol>
                <a:gridCol w="2931447">
                  <a:extLst>
                    <a:ext uri="{9D8B030D-6E8A-4147-A177-3AD203B41FA5}">
                      <a16:colId xmlns:a16="http://schemas.microsoft.com/office/drawing/2014/main" val="6394753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 수집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 추출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 </a:t>
                      </a:r>
                      <a:r>
                        <a:rPr lang="ko-KR" altLang="en-US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전처리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73931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아파트 매매가격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아파트 면적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아파트 거래금액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면적 당 거래금액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파생변수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결측치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제거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이상치 제거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엔코딩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(D4:0,G3:1)</a:t>
                      </a:r>
                    </a:p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구별 평균치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681799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상권정보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카페 별 점포 수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(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저가</a:t>
                      </a:r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r>
                        <a:rPr lang="ko-KR" altLang="en-US" sz="16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빽다방</a:t>
                      </a:r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메가커피</a:t>
                      </a:r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컴포스</a:t>
                      </a:r>
                      <a:endParaRPr lang="en-US" altLang="ko-KR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고가</a:t>
                      </a:r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스타벅스</a:t>
                      </a:r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커피빈</a:t>
                      </a:r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폴바셋</a:t>
                      </a:r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평균치 계산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엔코딩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저가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:0,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고가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528012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유동인구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 별 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총 유동인구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이상치 제거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네이버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API(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주소변환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0349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지하철역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카페와 지하철역 간의 거리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파생변수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경도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위도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603533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버스정류장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카페반경 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160m 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내 개수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파생변수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경도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위도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75700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E0A1AF4-2D99-4340-9D94-47EBE1FEB9EC}"/>
              </a:ext>
            </a:extLst>
          </p:cNvPr>
          <p:cNvSpPr txBox="1"/>
          <p:nvPr/>
        </p:nvSpPr>
        <p:spPr>
          <a:xfrm>
            <a:off x="5943600" y="585005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(2018~2020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서울시 기준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2682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3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프로세싱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모델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0124B4-803C-46DA-B697-25A8291E734B}"/>
              </a:ext>
            </a:extLst>
          </p:cNvPr>
          <p:cNvSpPr/>
          <p:nvPr/>
        </p:nvSpPr>
        <p:spPr>
          <a:xfrm>
            <a:off x="545432" y="1426204"/>
            <a:ext cx="5410200" cy="53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Features (input)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8FB5C8-3D0B-424A-B30A-CA3EA8ED209C}"/>
              </a:ext>
            </a:extLst>
          </p:cNvPr>
          <p:cNvSpPr/>
          <p:nvPr/>
        </p:nvSpPr>
        <p:spPr>
          <a:xfrm>
            <a:off x="6477000" y="1426204"/>
            <a:ext cx="2235319" cy="53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Target Variable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03F3D07-5B4E-4759-83CF-1675FE417B53}"/>
              </a:ext>
            </a:extLst>
          </p:cNvPr>
          <p:cNvSpPr/>
          <p:nvPr/>
        </p:nvSpPr>
        <p:spPr>
          <a:xfrm>
            <a:off x="545431" y="2486777"/>
            <a:ext cx="5410200" cy="2362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아파트 면적 당 거래금액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파생변수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별 점포 수</a:t>
            </a:r>
            <a:endParaRPr lang="en-US" altLang="ko-KR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 별 총 유동인구 수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카페와 지하철역 간의 거리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파생변수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반경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160m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 버스정류장 개수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파생변수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43E6F26-568B-4C3A-833E-CD36C8EAB22A}"/>
              </a:ext>
            </a:extLst>
          </p:cNvPr>
          <p:cNvSpPr/>
          <p:nvPr/>
        </p:nvSpPr>
        <p:spPr>
          <a:xfrm>
            <a:off x="6553200" y="2538334"/>
            <a:ext cx="2235319" cy="8797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저가형 카페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고가형 카페 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3E1F50-66AE-494D-8E96-C72933C42B87}"/>
              </a:ext>
            </a:extLst>
          </p:cNvPr>
          <p:cNvSpPr txBox="1"/>
          <p:nvPr/>
        </p:nvSpPr>
        <p:spPr>
          <a:xfrm>
            <a:off x="838200" y="2029577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D4, G3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86600C-0E80-47D1-9F6E-A038901CB0D5}"/>
              </a:ext>
            </a:extLst>
          </p:cNvPr>
          <p:cNvSpPr txBox="1"/>
          <p:nvPr/>
        </p:nvSpPr>
        <p:spPr>
          <a:xfrm>
            <a:off x="6220394" y="4994505"/>
            <a:ext cx="34033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저가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빽다방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메가커피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컴포스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고가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스타벅스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커피빈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폴바셋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atinLnBrk="1"/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D4: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동북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G3: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강남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183592F9-D8D0-44AD-816A-1D22777A9B10}"/>
              </a:ext>
            </a:extLst>
          </p:cNvPr>
          <p:cNvSpPr/>
          <p:nvPr/>
        </p:nvSpPr>
        <p:spPr>
          <a:xfrm>
            <a:off x="5524169" y="3443806"/>
            <a:ext cx="1066800" cy="381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AB4084B-BB0C-4871-A188-CB09417B1F7B}"/>
              </a:ext>
            </a:extLst>
          </p:cNvPr>
          <p:cNvSpPr/>
          <p:nvPr/>
        </p:nvSpPr>
        <p:spPr>
          <a:xfrm>
            <a:off x="6590969" y="3969197"/>
            <a:ext cx="2235319" cy="8797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D4</a:t>
            </a:r>
          </a:p>
          <a:p>
            <a:pPr algn="ctr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G3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59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b="1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 간 카페 점포 수 비교</a:t>
            </a:r>
            <a:r>
              <a:rPr lang="en-US" altLang="ko-KR" sz="2400" b="1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</a:t>
            </a:r>
            <a:endParaRPr lang="ko-KR" altLang="en-US" sz="2400" b="1" kern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513842" y="3840173"/>
            <a:ext cx="4134358" cy="3398827"/>
            <a:chOff x="1524000" y="1776412"/>
            <a:chExt cx="5553075" cy="478155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6A461A0-04DC-47C5-8238-2F4700D26F88}"/>
                </a:ext>
              </a:extLst>
            </p:cNvPr>
            <p:cNvGrpSpPr/>
            <p:nvPr/>
          </p:nvGrpSpPr>
          <p:grpSpPr>
            <a:xfrm>
              <a:off x="1524000" y="1776412"/>
              <a:ext cx="5553075" cy="4781550"/>
              <a:chOff x="1676400" y="1981200"/>
              <a:chExt cx="5553075" cy="4781550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59766C78-2027-45E6-8BF6-3AE92A9276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76400" y="1981200"/>
                <a:ext cx="5553075" cy="478155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1C8237C-4615-45C9-A3EA-ACEEFD535055}"/>
                  </a:ext>
                </a:extLst>
              </p:cNvPr>
              <p:cNvSpPr txBox="1"/>
              <p:nvPr/>
            </p:nvSpPr>
            <p:spPr>
              <a:xfrm>
                <a:off x="3429000" y="5141025"/>
                <a:ext cx="533400" cy="2923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D4</a:t>
                </a:r>
                <a:endParaRPr lang="ko-KR" altLang="en-US" sz="13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400DF87-AFCF-467D-B35F-A7F7DDBFBA9E}"/>
                  </a:ext>
                </a:extLst>
              </p:cNvPr>
              <p:cNvSpPr txBox="1"/>
              <p:nvPr/>
            </p:nvSpPr>
            <p:spPr>
              <a:xfrm>
                <a:off x="5791200" y="5139787"/>
                <a:ext cx="533400" cy="2923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G3</a:t>
                </a:r>
                <a:endParaRPr lang="ko-KR" altLang="en-US" sz="13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F959754-7395-493D-9CB6-CEED86D4ADD2}"/>
                  </a:ext>
                </a:extLst>
              </p:cNvPr>
              <p:cNvSpPr txBox="1"/>
              <p:nvPr/>
            </p:nvSpPr>
            <p:spPr>
              <a:xfrm>
                <a:off x="3124200" y="2338388"/>
                <a:ext cx="1994828" cy="395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저가형 카페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B3B28D3-FAF3-4F69-A394-AD0E1F1C8323}"/>
                  </a:ext>
                </a:extLst>
              </p:cNvPr>
              <p:cNvSpPr txBox="1"/>
              <p:nvPr/>
            </p:nvSpPr>
            <p:spPr>
              <a:xfrm>
                <a:off x="3124200" y="2545463"/>
                <a:ext cx="1714851" cy="395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고가형 카페</a:t>
                </a: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2804060" y="2191681"/>
              <a:ext cx="3825340" cy="2636632"/>
              <a:chOff x="2804060" y="2191681"/>
              <a:chExt cx="3825340" cy="2636632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2804060" y="4535925"/>
                <a:ext cx="68580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65</a:t>
                </a:r>
                <a:endParaRPr lang="ko-KR" alt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733800" y="4446046"/>
                <a:ext cx="566777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94</a:t>
                </a:r>
                <a:endParaRPr lang="ko-KR" alt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105400" y="4535925"/>
                <a:ext cx="68580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72</a:t>
                </a:r>
                <a:endParaRPr lang="ko-KR" alt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5943600" y="2191681"/>
                <a:ext cx="68580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990</a:t>
                </a:r>
                <a:endParaRPr lang="ko-KR" alt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3124200" y="3962400"/>
                <a:ext cx="495300" cy="4095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0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  <p:grpSp>
        <p:nvGrpSpPr>
          <p:cNvPr id="4" name="그룹 3"/>
          <p:cNvGrpSpPr/>
          <p:nvPr/>
        </p:nvGrpSpPr>
        <p:grpSpPr>
          <a:xfrm>
            <a:off x="1386909" y="1194254"/>
            <a:ext cx="2499530" cy="2437939"/>
            <a:chOff x="3596470" y="5486400"/>
            <a:chExt cx="2499530" cy="2437939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C39E9D07-9105-4307-8FD3-C70FC4530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609" t="17391" r="28350" b="2898"/>
            <a:stretch/>
          </p:blipFill>
          <p:spPr>
            <a:xfrm>
              <a:off x="3657600" y="5486400"/>
              <a:ext cx="2438400" cy="1981200"/>
            </a:xfrm>
            <a:prstGeom prst="rect">
              <a:avLst/>
            </a:prstGeom>
          </p:spPr>
        </p:pic>
        <p:sp>
          <p:nvSpPr>
            <p:cNvPr id="31" name="내용 개체 틀 2">
              <a:extLst>
                <a:ext uri="{FF2B5EF4-FFF2-40B4-BE49-F238E27FC236}">
                  <a16:creationId xmlns:a16="http://schemas.microsoft.com/office/drawing/2014/main" id="{4E1FF020-C392-4D3E-937A-7E49996CE958}"/>
                </a:ext>
              </a:extLst>
            </p:cNvPr>
            <p:cNvSpPr txBox="1">
              <a:spLocks/>
            </p:cNvSpPr>
            <p:nvPr/>
          </p:nvSpPr>
          <p:spPr>
            <a:xfrm>
              <a:off x="3596470" y="7539618"/>
              <a:ext cx="2499530" cy="3847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0">
                <a:defRPr b="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>
                <a:defRPr>
                  <a:latin typeface="+mn-lt"/>
                  <a:ea typeface="+mn-ea"/>
                  <a:cs typeface="+mn-cs"/>
                </a:defRPr>
              </a:lvl2pPr>
              <a:lvl3pPr marL="914400">
                <a:defRPr>
                  <a:latin typeface="+mn-lt"/>
                  <a:ea typeface="+mn-ea"/>
                  <a:cs typeface="+mn-cs"/>
                </a:defRPr>
              </a:lvl3pPr>
              <a:lvl4pPr marL="1371600">
                <a:defRPr>
                  <a:latin typeface="+mn-lt"/>
                  <a:ea typeface="+mn-ea"/>
                  <a:cs typeface="+mn-cs"/>
                </a:defRPr>
              </a:lvl4pPr>
              <a:lvl5pPr marL="1828800">
                <a:defRPr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latinLnBrk="0"/>
              <a:r>
                <a:rPr lang="en-US" altLang="ko-KR" sz="2500" kern="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-</a:t>
              </a:r>
              <a:r>
                <a:rPr lang="ko-KR" altLang="en-US" sz="2500" kern="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저가형 카페 분포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935838" y="3934346"/>
            <a:ext cx="3613774" cy="2254936"/>
            <a:chOff x="6762096" y="1752600"/>
            <a:chExt cx="4686300" cy="2924175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E3304B12-A3CB-4577-8B67-33A343DDC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62096" y="1752600"/>
              <a:ext cx="4686300" cy="292417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8BB0983-9724-4FC5-BA41-D5FC58F68E8F}"/>
                </a:ext>
              </a:extLst>
            </p:cNvPr>
            <p:cNvSpPr txBox="1"/>
            <p:nvPr/>
          </p:nvSpPr>
          <p:spPr>
            <a:xfrm>
              <a:off x="8623300" y="3572339"/>
              <a:ext cx="983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G3</a:t>
              </a:r>
              <a:endPara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7A5E4A-C902-4DCE-AD69-FE7D057C7C8D}"/>
                </a:ext>
              </a:extLst>
            </p:cNvPr>
            <p:cNvSpPr txBox="1"/>
            <p:nvPr/>
          </p:nvSpPr>
          <p:spPr>
            <a:xfrm>
              <a:off x="8648700" y="2055028"/>
              <a:ext cx="983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D4</a:t>
              </a:r>
              <a:endPara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3DC03BD6-83A4-4B22-A1E2-3143FCC31B91}"/>
                </a:ext>
              </a:extLst>
            </p:cNvPr>
            <p:cNvSpPr/>
            <p:nvPr/>
          </p:nvSpPr>
          <p:spPr>
            <a:xfrm>
              <a:off x="10385738" y="1917273"/>
              <a:ext cx="97103" cy="8754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E8CA445-9038-48C5-B2B4-984E27A963D9}"/>
                </a:ext>
              </a:extLst>
            </p:cNvPr>
            <p:cNvSpPr txBox="1"/>
            <p:nvPr/>
          </p:nvSpPr>
          <p:spPr>
            <a:xfrm>
              <a:off x="10466392" y="1824196"/>
              <a:ext cx="79502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/>
                <a:t>고가형 카페</a:t>
              </a: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EE3F168-DAB7-4413-8EA9-D55D959082B3}"/>
                </a:ext>
              </a:extLst>
            </p:cNvPr>
            <p:cNvSpPr/>
            <p:nvPr/>
          </p:nvSpPr>
          <p:spPr>
            <a:xfrm>
              <a:off x="10385738" y="2180997"/>
              <a:ext cx="97103" cy="875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A0A152F-6210-4E52-A69E-C2BD3AF0CC0F}"/>
                </a:ext>
              </a:extLst>
            </p:cNvPr>
            <p:cNvSpPr txBox="1"/>
            <p:nvPr/>
          </p:nvSpPr>
          <p:spPr>
            <a:xfrm>
              <a:off x="10466393" y="2147987"/>
              <a:ext cx="79502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/>
                <a:t>저가형 카페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939256" y="1110745"/>
            <a:ext cx="2756705" cy="2554727"/>
            <a:chOff x="6762096" y="5473700"/>
            <a:chExt cx="2756705" cy="2554727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66C2797-6C2A-40CA-BB53-C75640F543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-352" t="12413" r="28414" b="-2357"/>
            <a:stretch/>
          </p:blipFill>
          <p:spPr>
            <a:xfrm>
              <a:off x="6762096" y="5473700"/>
              <a:ext cx="2756705" cy="2208567"/>
            </a:xfrm>
            <a:prstGeom prst="rect">
              <a:avLst/>
            </a:prstGeom>
          </p:spPr>
        </p:pic>
        <p:sp>
          <p:nvSpPr>
            <p:cNvPr id="39" name="내용 개체 틀 2">
              <a:extLst>
                <a:ext uri="{FF2B5EF4-FFF2-40B4-BE49-F238E27FC236}">
                  <a16:creationId xmlns:a16="http://schemas.microsoft.com/office/drawing/2014/main" id="{4E1FF020-C392-4D3E-937A-7E49996CE958}"/>
                </a:ext>
              </a:extLst>
            </p:cNvPr>
            <p:cNvSpPr txBox="1">
              <a:spLocks/>
            </p:cNvSpPr>
            <p:nvPr/>
          </p:nvSpPr>
          <p:spPr>
            <a:xfrm>
              <a:off x="6762096" y="7643706"/>
              <a:ext cx="2756705" cy="3847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0">
                <a:defRPr b="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>
                <a:defRPr>
                  <a:latin typeface="+mn-lt"/>
                  <a:ea typeface="+mn-ea"/>
                  <a:cs typeface="+mn-cs"/>
                </a:defRPr>
              </a:lvl2pPr>
              <a:lvl3pPr marL="914400">
                <a:defRPr>
                  <a:latin typeface="+mn-lt"/>
                  <a:ea typeface="+mn-ea"/>
                  <a:cs typeface="+mn-cs"/>
                </a:defRPr>
              </a:lvl3pPr>
              <a:lvl4pPr marL="1371600">
                <a:defRPr>
                  <a:latin typeface="+mn-lt"/>
                  <a:ea typeface="+mn-ea"/>
                  <a:cs typeface="+mn-cs"/>
                </a:defRPr>
              </a:lvl4pPr>
              <a:lvl5pPr marL="1828800">
                <a:defRPr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latinLnBrk="0"/>
              <a:r>
                <a:rPr lang="en-US" altLang="ko-KR" sz="2500" kern="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-</a:t>
              </a:r>
              <a:r>
                <a:rPr lang="ko-KR" altLang="en-US" sz="2500" kern="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500" kern="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고가형</a:t>
              </a:r>
              <a:r>
                <a:rPr lang="ko-KR" altLang="en-US" sz="2500" kern="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카페 분포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3E85CB85-36DF-4A06-92C7-518BDCD0DE0C}"/>
              </a:ext>
            </a:extLst>
          </p:cNvPr>
          <p:cNvSpPr/>
          <p:nvPr/>
        </p:nvSpPr>
        <p:spPr>
          <a:xfrm>
            <a:off x="2046707" y="4646013"/>
            <a:ext cx="106656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X10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1F33440-093D-4173-B7C5-E135582B8405}"/>
              </a:ext>
            </a:extLst>
          </p:cNvPr>
          <p:cNvCxnSpPr>
            <a:cxnSpLocks/>
          </p:cNvCxnSpPr>
          <p:nvPr/>
        </p:nvCxnSpPr>
        <p:spPr>
          <a:xfrm flipV="1">
            <a:off x="2334345" y="4135355"/>
            <a:ext cx="1261515" cy="158936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3562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b="1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 간 카페 점포 수 비교</a:t>
            </a:r>
            <a:r>
              <a:rPr lang="en-US" altLang="ko-KR" sz="2400" b="1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(2)</a:t>
            </a:r>
            <a:endParaRPr lang="ko-KR" altLang="en-US" sz="2400" b="1" kern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23F9C4-76E1-4D6A-BF0D-A52AA4BB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72" y="1572127"/>
            <a:ext cx="4852128" cy="36203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7AD57EE-B2E7-42D4-A5F0-44F29F4002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00" y="1847219"/>
            <a:ext cx="3810728" cy="33452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9A9B2E-EC7E-4D55-A7CC-81F5C529FE6F}"/>
              </a:ext>
            </a:extLst>
          </p:cNvPr>
          <p:cNvSpPr txBox="1"/>
          <p:nvPr/>
        </p:nvSpPr>
        <p:spPr>
          <a:xfrm>
            <a:off x="1693333" y="5520757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브랜드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9833A4-80D1-4C42-9255-670D0A2BD7B3}"/>
              </a:ext>
            </a:extLst>
          </p:cNvPr>
          <p:cNvSpPr txBox="1"/>
          <p:nvPr/>
        </p:nvSpPr>
        <p:spPr>
          <a:xfrm>
            <a:off x="6327692" y="5520757"/>
            <a:ext cx="1594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위치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5835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E1FF020-C392-4D3E-937A-7E49996CE958}"/>
              </a:ext>
            </a:extLst>
          </p:cNvPr>
          <p:cNvSpPr txBox="1">
            <a:spLocks/>
          </p:cNvSpPr>
          <p:nvPr/>
        </p:nvSpPr>
        <p:spPr>
          <a:xfrm>
            <a:off x="5181600" y="3865825"/>
            <a:ext cx="3581400" cy="14619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 latinLnBrk="0">
              <a:buFontTx/>
              <a:buChar char="-"/>
            </a:pPr>
            <a:r>
              <a:rPr lang="ko-KR" altLang="en-US" sz="15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위도     </a:t>
            </a:r>
            <a:r>
              <a:rPr lang="en-US" altLang="ko-KR" sz="15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sz="15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강남 </a:t>
            </a:r>
            <a:r>
              <a:rPr lang="en-US" altLang="ko-KR" sz="15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sz="15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 쪽 </a:t>
            </a:r>
            <a:r>
              <a:rPr lang="en-US" altLang="ko-KR" sz="15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sz="15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면적 당 거래금액</a:t>
            </a:r>
            <a:r>
              <a:rPr lang="en-US" altLang="ko-KR" sz="15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pPr marL="285750" indent="-285750" latinLnBrk="0">
              <a:buFontTx/>
              <a:buChar char="-"/>
            </a:pPr>
            <a:r>
              <a:rPr lang="ko-KR" altLang="en-US" sz="15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자치구와 면적 당 거래금액의 양의 상관관계</a:t>
            </a:r>
            <a:endParaRPr lang="en-US" altLang="ko-KR" sz="1500" kern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 latinLnBrk="0">
              <a:buFontTx/>
              <a:buChar char="-"/>
            </a:pPr>
            <a:r>
              <a:rPr lang="ko-KR" altLang="en-US" sz="15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위도     </a:t>
            </a:r>
            <a:r>
              <a:rPr lang="en-US" altLang="ko-KR" sz="15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sz="15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강남 </a:t>
            </a:r>
            <a:r>
              <a:rPr lang="en-US" altLang="ko-KR" sz="15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sz="15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 쪽 </a:t>
            </a:r>
            <a:r>
              <a:rPr lang="en-US" altLang="ko-KR" sz="15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sz="1500" kern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고가형</a:t>
            </a:r>
            <a:r>
              <a:rPr lang="ko-KR" altLang="en-US" sz="15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카페</a:t>
            </a:r>
            <a:endParaRPr lang="en-US" altLang="ko-KR" sz="1500" kern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 latinLnBrk="0">
              <a:buFontTx/>
              <a:buChar char="-"/>
            </a:pPr>
            <a:r>
              <a:rPr lang="ko-KR" altLang="en-US" sz="15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자치구와 카페 전략의 양의 상관관계</a:t>
            </a:r>
            <a:endParaRPr lang="en-US" altLang="ko-KR" sz="1500" kern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 latinLnBrk="0">
              <a:buFontTx/>
              <a:buChar char="-"/>
            </a:pPr>
            <a:endParaRPr lang="en-US" altLang="ko-KR" sz="1500" kern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atinLnBrk="0"/>
            <a:endParaRPr lang="en-US" altLang="ko-KR" sz="1500" kern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atinLnBrk="0"/>
            <a:endParaRPr lang="en-US" altLang="ko-KR" sz="500" kern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4E1FF020-C392-4D3E-937A-7E49996CE958}"/>
              </a:ext>
            </a:extLst>
          </p:cNvPr>
          <p:cNvSpPr txBox="1">
            <a:spLocks/>
          </p:cNvSpPr>
          <p:nvPr/>
        </p:nvSpPr>
        <p:spPr>
          <a:xfrm>
            <a:off x="5181600" y="4990339"/>
            <a:ext cx="2613689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lang="en-US" altLang="ko-KR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Encoding -</a:t>
            </a:r>
            <a:endParaRPr lang="en-US" altLang="ko-KR" sz="1200" kern="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자치구 </a:t>
            </a:r>
            <a:r>
              <a:rPr lang="en-US" altLang="ko-KR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  D4  -0 ,     G3-1</a:t>
            </a:r>
          </a:p>
          <a:p>
            <a:pPr latinLnBrk="0">
              <a:lnSpc>
                <a:spcPct val="150000"/>
              </a:lnSpc>
            </a:pPr>
            <a:r>
              <a:rPr lang="ko-KR" altLang="en-US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카페    </a:t>
            </a:r>
            <a:r>
              <a:rPr lang="en-US" altLang="ko-KR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  </a:t>
            </a:r>
            <a:r>
              <a:rPr lang="ko-KR" altLang="en-US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저가 </a:t>
            </a:r>
            <a:r>
              <a:rPr lang="en-US" altLang="ko-KR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- 0,    </a:t>
            </a:r>
            <a:r>
              <a:rPr lang="ko-KR" altLang="en-US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고가</a:t>
            </a:r>
            <a:r>
              <a:rPr lang="en-US" altLang="ko-KR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24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Feature </a:t>
            </a:r>
            <a:r>
              <a:rPr lang="ko-KR" altLang="en-US" sz="24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간 상관계수</a:t>
            </a:r>
            <a:endParaRPr lang="ko-KR" altLang="en-US" sz="2400" b="1" kern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0C18D3-A17E-43D7-A9D0-1BD263DB7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269818"/>
            <a:ext cx="7696200" cy="4381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78F1D6F-8295-47E1-9D94-9544D8B26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127" y="1676400"/>
            <a:ext cx="8601075" cy="1676400"/>
          </a:xfrm>
          <a:prstGeom prst="rect">
            <a:avLst/>
          </a:prstGeom>
        </p:spPr>
      </p:pic>
      <p:sp>
        <p:nvSpPr>
          <p:cNvPr id="2" name="화살표: 위쪽 1">
            <a:extLst>
              <a:ext uri="{FF2B5EF4-FFF2-40B4-BE49-F238E27FC236}">
                <a16:creationId xmlns:a16="http://schemas.microsoft.com/office/drawing/2014/main" id="{CAB59884-2BEC-4863-AF97-312AA5F5EB60}"/>
              </a:ext>
            </a:extLst>
          </p:cNvPr>
          <p:cNvSpPr/>
          <p:nvPr/>
        </p:nvSpPr>
        <p:spPr>
          <a:xfrm>
            <a:off x="8243602" y="4353394"/>
            <a:ext cx="76200" cy="1524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D7B6B486-AE3A-4066-907F-97A8B53949CF}"/>
              </a:ext>
            </a:extLst>
          </p:cNvPr>
          <p:cNvSpPr/>
          <p:nvPr/>
        </p:nvSpPr>
        <p:spPr>
          <a:xfrm>
            <a:off x="5858069" y="4353394"/>
            <a:ext cx="45719" cy="15089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198" y="3439146"/>
            <a:ext cx="3852964" cy="3102386"/>
          </a:xfrm>
          <a:prstGeom prst="rect">
            <a:avLst/>
          </a:prstGeom>
        </p:spPr>
      </p:pic>
      <p:sp>
        <p:nvSpPr>
          <p:cNvPr id="14" name="화살표: 아래쪽 2">
            <a:extLst>
              <a:ext uri="{FF2B5EF4-FFF2-40B4-BE49-F238E27FC236}">
                <a16:creationId xmlns:a16="http://schemas.microsoft.com/office/drawing/2014/main" id="{D7B6B486-AE3A-4066-907F-97A8B53949CF}"/>
              </a:ext>
            </a:extLst>
          </p:cNvPr>
          <p:cNvSpPr/>
          <p:nvPr/>
        </p:nvSpPr>
        <p:spPr>
          <a:xfrm>
            <a:off x="5867400" y="3886200"/>
            <a:ext cx="45719" cy="15089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6" name="화살표: 위쪽 1">
            <a:extLst>
              <a:ext uri="{FF2B5EF4-FFF2-40B4-BE49-F238E27FC236}">
                <a16:creationId xmlns:a16="http://schemas.microsoft.com/office/drawing/2014/main" id="{CAB59884-2BEC-4863-AF97-312AA5F5EB60}"/>
              </a:ext>
            </a:extLst>
          </p:cNvPr>
          <p:cNvSpPr/>
          <p:nvPr/>
        </p:nvSpPr>
        <p:spPr>
          <a:xfrm>
            <a:off x="8610600" y="3886200"/>
            <a:ext cx="76200" cy="1524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66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2676</TotalTime>
  <Words>2598</Words>
  <Application>Microsoft Office PowerPoint</Application>
  <PresentationFormat>화면 슬라이드 쇼(4:3)</PresentationFormat>
  <Paragraphs>311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Calibri</vt:lpstr>
      <vt:lpstr>맑은 고딕</vt:lpstr>
      <vt:lpstr>Arial</vt:lpstr>
      <vt:lpstr>배달의민족 주아</vt:lpstr>
      <vt:lpstr>Wingdings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JY</cp:lastModifiedBy>
  <cp:revision>424</cp:revision>
  <dcterms:created xsi:type="dcterms:W3CDTF">2021-07-15T02:23:28Z</dcterms:created>
  <dcterms:modified xsi:type="dcterms:W3CDTF">2021-07-19T16:23:33Z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2021-07-07T00:00:00Z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2021-07-15T00:00:00Z</vt:filetime>
  </property>
</Properties>
</file>